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92" r:id="rId5"/>
    <p:sldId id="275" r:id="rId6"/>
    <p:sldId id="276" r:id="rId7"/>
    <p:sldId id="277" r:id="rId8"/>
    <p:sldId id="279" r:id="rId9"/>
    <p:sldId id="296" r:id="rId10"/>
    <p:sldId id="297" r:id="rId11"/>
    <p:sldId id="294" r:id="rId12"/>
    <p:sldId id="293" r:id="rId13"/>
    <p:sldId id="310" r:id="rId14"/>
    <p:sldId id="288" r:id="rId15"/>
    <p:sldId id="284" r:id="rId16"/>
    <p:sldId id="298" r:id="rId17"/>
    <p:sldId id="306" r:id="rId18"/>
    <p:sldId id="295" r:id="rId19"/>
    <p:sldId id="307" r:id="rId20"/>
    <p:sldId id="308" r:id="rId21"/>
    <p:sldId id="309" r:id="rId22"/>
    <p:sldId id="301" r:id="rId23"/>
    <p:sldId id="305" r:id="rId24"/>
    <p:sldId id="289"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85" d="100"/>
          <a:sy n="85" d="100"/>
        </p:scale>
        <p:origin x="590" y="6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7/8/2023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2023/7/8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2880906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2784325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3931255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15</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jupyter.org/documentation" TargetMode="External"/><Relationship Id="rId2" Type="http://schemas.openxmlformats.org/officeDocument/2006/relationships/hyperlink" Target="https://www.start.umd.edu/gtd/"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jpg"/><Relationship Id="rId1" Type="http://schemas.openxmlformats.org/officeDocument/2006/relationships/slideLayout" Target="../slideLayouts/slideLayout16.xml"/><Relationship Id="rId5" Type="http://schemas.openxmlformats.org/officeDocument/2006/relationships/image" Target="../media/image1.jpg"/><Relationship Id="rId4" Type="http://schemas.openxmlformats.org/officeDocument/2006/relationships/image" Target="../media/image19.jp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043941" y="749473"/>
            <a:ext cx="5626900" cy="2945446"/>
          </a:xfrm>
        </p:spPr>
        <p:txBody>
          <a:bodyPr/>
          <a:lstStyle/>
          <a:p>
            <a:r>
              <a:rPr lang="en-US" dirty="0"/>
              <a:t>TERRORISM VULNERABILITY DATA VISUALIZATION FOR INDIAN STATES</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92401" y="3933501"/>
            <a:ext cx="3840210" cy="2371926"/>
          </a:xfrm>
        </p:spPr>
        <p:txBody>
          <a:bodyPr/>
          <a:lstStyle/>
          <a:p>
            <a:r>
              <a:rPr lang="en-US" dirty="0"/>
              <a:t>ADITYA RANJAN     1SI20CS005</a:t>
            </a:r>
          </a:p>
          <a:p>
            <a:r>
              <a:rPr lang="en-US" dirty="0"/>
              <a:t>ANSHIKA TYAGI      1SI20CS015</a:t>
            </a:r>
          </a:p>
          <a:p>
            <a:r>
              <a:rPr lang="en-US" dirty="0"/>
              <a:t>BIPUL KUMAR         1SI20CS024</a:t>
            </a:r>
          </a:p>
          <a:p>
            <a:r>
              <a:rPr lang="en-US" dirty="0"/>
              <a:t>                 BATCH A9</a:t>
            </a:r>
          </a:p>
          <a:p>
            <a:r>
              <a:rPr lang="en-US" dirty="0"/>
              <a:t>        Under the guidance of </a:t>
            </a:r>
          </a:p>
          <a:p>
            <a:r>
              <a:rPr lang="en-US" dirty="0"/>
              <a:t>        Mr. RAGHAVENDRA M</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2"/>
          <a:srcRect t="11616" b="11616"/>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TextBox 1">
            <a:extLst>
              <a:ext uri="{FF2B5EF4-FFF2-40B4-BE49-F238E27FC236}">
                <a16:creationId xmlns:a16="http://schemas.microsoft.com/office/drawing/2014/main" id="{CDEA7557-329E-6B7A-FED0-049C567C7239}"/>
              </a:ext>
            </a:extLst>
          </p:cNvPr>
          <p:cNvSpPr txBox="1"/>
          <p:nvPr/>
        </p:nvSpPr>
        <p:spPr>
          <a:xfrm>
            <a:off x="1043940" y="252168"/>
            <a:ext cx="10104120" cy="646331"/>
          </a:xfrm>
          <a:prstGeom prst="rect">
            <a:avLst/>
          </a:prstGeom>
        </p:spPr>
        <p:txBody>
          <a:bodyPr wrap="square" rtlCol="0">
            <a:spAutoFit/>
          </a:bodyPr>
          <a:lstStyle/>
          <a:p>
            <a:pPr marL="0" indent="0" algn="ctr">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DEPARTMENT OF COMPUTER SCIENCE AND ENGINEERING</a:t>
            </a:r>
          </a:p>
          <a:p>
            <a:pPr marL="0" indent="0" algn="ctr">
              <a:lnSpc>
                <a:spcPct val="100000"/>
              </a:lnSpc>
              <a:spcBef>
                <a:spcPts val="0"/>
              </a:spcBef>
              <a:buFontTx/>
              <a:buNone/>
            </a:pPr>
            <a:r>
              <a:rPr lang="en-US" dirty="0">
                <a:latin typeface="Posterama" panose="020B0504020200020000" pitchFamily="34" charset="0"/>
                <a:ea typeface="微软雅黑"/>
                <a:cs typeface="Posterama" panose="020B0504020200020000" pitchFamily="34" charset="0"/>
              </a:rPr>
              <a:t>2022-2023</a:t>
            </a:r>
            <a:endParaRPr lang="en-IN" sz="1800" dirty="0">
              <a:latin typeface="Posterama" panose="020B0504020200020000" pitchFamily="34" charset="0"/>
              <a:ea typeface="微软雅黑"/>
              <a:cs typeface="Posterama" panose="020B0504020200020000" pitchFamily="34" charset="0"/>
            </a:endParaRPr>
          </a:p>
        </p:txBody>
      </p:sp>
      <p:pic>
        <p:nvPicPr>
          <p:cNvPr id="3" name="Picture 2">
            <a:extLst>
              <a:ext uri="{FF2B5EF4-FFF2-40B4-BE49-F238E27FC236}">
                <a16:creationId xmlns:a16="http://schemas.microsoft.com/office/drawing/2014/main" id="{DCF229A0-DCC1-7FD4-7356-F7713DD509CD}"/>
              </a:ext>
            </a:extLst>
          </p:cNvPr>
          <p:cNvPicPr>
            <a:picLocks noChangeAspect="1"/>
          </p:cNvPicPr>
          <p:nvPr/>
        </p:nvPicPr>
        <p:blipFill>
          <a:blip r:embed="rId3"/>
          <a:srcRect/>
          <a:stretch/>
        </p:blipFill>
        <p:spPr>
          <a:xfrm>
            <a:off x="80684" y="89652"/>
            <a:ext cx="891539" cy="886745"/>
          </a:xfrm>
          <a:prstGeom prst="rect">
            <a:avLst/>
          </a:pr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520CD-775A-310D-8E7D-C89C0B9E56F4}"/>
              </a:ext>
            </a:extLst>
          </p:cNvPr>
          <p:cNvSpPr>
            <a:spLocks noGrp="1"/>
          </p:cNvSpPr>
          <p:nvPr>
            <p:ph type="title"/>
          </p:nvPr>
        </p:nvSpPr>
        <p:spPr>
          <a:xfrm>
            <a:off x="6095999" y="0"/>
            <a:ext cx="4518122" cy="815788"/>
          </a:xfrm>
        </p:spPr>
        <p:txBody>
          <a:bodyPr/>
          <a:lstStyle/>
          <a:p>
            <a:r>
              <a:rPr lang="en-US" dirty="0"/>
              <a:t>SYSTEM ARCHITECTURE</a:t>
            </a:r>
            <a:endParaRPr lang="en-IN" dirty="0"/>
          </a:p>
        </p:txBody>
      </p:sp>
      <p:sp>
        <p:nvSpPr>
          <p:cNvPr id="3" name="Text Placeholder 2">
            <a:extLst>
              <a:ext uri="{FF2B5EF4-FFF2-40B4-BE49-F238E27FC236}">
                <a16:creationId xmlns:a16="http://schemas.microsoft.com/office/drawing/2014/main" id="{1F780BC2-8D6B-0C5D-09ED-55D546DDD4E4}"/>
              </a:ext>
            </a:extLst>
          </p:cNvPr>
          <p:cNvSpPr>
            <a:spLocks noGrp="1"/>
          </p:cNvSpPr>
          <p:nvPr>
            <p:ph type="body" sz="quarter" idx="29"/>
          </p:nvPr>
        </p:nvSpPr>
        <p:spPr>
          <a:xfrm>
            <a:off x="6095999" y="1561414"/>
            <a:ext cx="4672693" cy="4122210"/>
          </a:xfrm>
        </p:spPr>
        <p:txBody>
          <a:bodyPr/>
          <a:lstStyle/>
          <a:p>
            <a:pPr marL="342900" indent="-342900">
              <a:buAutoNum type="arabicPeriod"/>
            </a:pPr>
            <a:r>
              <a:rPr lang="en-US" sz="1700" dirty="0"/>
              <a:t>Data Collection</a:t>
            </a:r>
          </a:p>
          <a:p>
            <a:pPr marL="342900" indent="-342900">
              <a:buAutoNum type="arabicPeriod"/>
            </a:pPr>
            <a:r>
              <a:rPr lang="en-US" sz="1700" dirty="0"/>
              <a:t> Data Preprocessing</a:t>
            </a:r>
          </a:p>
          <a:p>
            <a:pPr marL="342900" indent="-342900">
              <a:buFont typeface="Arial" panose="020B0604020202020204" pitchFamily="34" charset="0"/>
              <a:buAutoNum type="arabicPeriod"/>
            </a:pPr>
            <a:r>
              <a:rPr lang="en-IN" sz="1700" dirty="0"/>
              <a:t>Feature Engineering</a:t>
            </a:r>
          </a:p>
          <a:p>
            <a:pPr marL="342900" indent="-342900">
              <a:buFont typeface="Arial" panose="020B0604020202020204" pitchFamily="34" charset="0"/>
              <a:buAutoNum type="arabicPeriod"/>
            </a:pPr>
            <a:r>
              <a:rPr lang="en-IN" sz="1700" dirty="0"/>
              <a:t>Model Selection</a:t>
            </a:r>
          </a:p>
          <a:p>
            <a:pPr marL="342900" indent="-342900">
              <a:buFont typeface="Arial" panose="020B0604020202020204" pitchFamily="34" charset="0"/>
              <a:buAutoNum type="arabicPeriod"/>
            </a:pPr>
            <a:r>
              <a:rPr lang="en-IN" sz="1700" dirty="0"/>
              <a:t>Training and Validation</a:t>
            </a:r>
          </a:p>
          <a:p>
            <a:pPr marL="342900" indent="-342900">
              <a:buFont typeface="Arial" panose="020B0604020202020204" pitchFamily="34" charset="0"/>
              <a:buAutoNum type="arabicPeriod"/>
            </a:pPr>
            <a:r>
              <a:rPr lang="en-US" sz="1700" dirty="0"/>
              <a:t>Visualization</a:t>
            </a:r>
          </a:p>
          <a:p>
            <a:pPr marL="342900" indent="-342900">
              <a:buFont typeface="Arial" panose="020B0604020202020204" pitchFamily="34" charset="0"/>
              <a:buAutoNum type="arabicPeriod"/>
            </a:pPr>
            <a:r>
              <a:rPr lang="en-IN" sz="1700" dirty="0"/>
              <a:t>Model Deployment</a:t>
            </a:r>
          </a:p>
          <a:p>
            <a:pPr marL="342900" indent="-342900">
              <a:buFont typeface="Arial" panose="020B0604020202020204" pitchFamily="34" charset="0"/>
              <a:buAutoNum type="arabicPeriod"/>
            </a:pPr>
            <a:r>
              <a:rPr lang="en-IN" sz="1700" dirty="0"/>
              <a:t>Monitoring and Evaluation</a:t>
            </a:r>
          </a:p>
          <a:p>
            <a:pPr marL="342900" indent="-342900">
              <a:buFont typeface="Arial" panose="020B0604020202020204" pitchFamily="34" charset="0"/>
              <a:buAutoNum type="arabicPeriod"/>
            </a:pPr>
            <a:r>
              <a:rPr lang="en-IN" sz="1700" dirty="0"/>
              <a:t>Updates and Improvements</a:t>
            </a:r>
          </a:p>
          <a:p>
            <a:pPr marL="342900" indent="-342900">
              <a:buFont typeface="Arial" panose="020B0604020202020204" pitchFamily="34" charset="0"/>
              <a:buAutoNum type="arabicPeriod"/>
            </a:pPr>
            <a:endParaRPr lang="en-IN" sz="1700" dirty="0"/>
          </a:p>
          <a:p>
            <a:pPr marL="342900" indent="-342900">
              <a:buFont typeface="Arial" panose="020B0604020202020204" pitchFamily="34" charset="0"/>
              <a:buAutoNum type="arabicPeriod"/>
            </a:pPr>
            <a:endParaRPr lang="en-IN" sz="1700" dirty="0"/>
          </a:p>
          <a:p>
            <a:pPr marL="342900" indent="-342900">
              <a:buAutoNum type="arabicPeriod"/>
            </a:pPr>
            <a:endParaRPr lang="en-IN" sz="1700" dirty="0"/>
          </a:p>
        </p:txBody>
      </p:sp>
      <p:sp>
        <p:nvSpPr>
          <p:cNvPr id="4" name="Footer Placeholder 3">
            <a:extLst>
              <a:ext uri="{FF2B5EF4-FFF2-40B4-BE49-F238E27FC236}">
                <a16:creationId xmlns:a16="http://schemas.microsoft.com/office/drawing/2014/main" id="{D4B81354-916C-BA43-26EB-C8D22EA4196D}"/>
              </a:ext>
            </a:extLst>
          </p:cNvPr>
          <p:cNvSpPr>
            <a:spLocks noGrp="1"/>
          </p:cNvSpPr>
          <p:nvPr>
            <p:ph type="ftr" sz="quarter" idx="30"/>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049E1ACC-1D71-67C6-2ABD-1AFA869BB03A}"/>
              </a:ext>
            </a:extLst>
          </p:cNvPr>
          <p:cNvSpPr>
            <a:spLocks noGrp="1"/>
          </p:cNvSpPr>
          <p:nvPr>
            <p:ph type="sldNum" sz="quarter" idx="31"/>
          </p:nvPr>
        </p:nvSpPr>
        <p:spPr/>
        <p:txBody>
          <a:bodyPr/>
          <a:lstStyle/>
          <a:p>
            <a:fld id="{47FEACEE-25B4-4A2D-B147-27296E36371D}" type="slidenum">
              <a:rPr lang="en-US" altLang="zh-CN" noProof="0" smtClean="0"/>
              <a:pPr/>
              <a:t>10</a:t>
            </a:fld>
            <a:endParaRPr lang="en-US" altLang="zh-CN" noProof="0" dirty="0"/>
          </a:p>
        </p:txBody>
      </p:sp>
    </p:spTree>
    <p:extLst>
      <p:ext uri="{BB962C8B-B14F-4D97-AF65-F5344CB8AC3E}">
        <p14:creationId xmlns:p14="http://schemas.microsoft.com/office/powerpoint/2010/main" val="907893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421719"/>
            <a:ext cx="9823998" cy="1325563"/>
          </a:xfrm>
        </p:spPr>
        <p:txBody>
          <a:bodyPr/>
          <a:lstStyle/>
          <a:p>
            <a:r>
              <a:rPr lang="en-US" altLang="zh-CN" sz="2700" dirty="0"/>
              <a:t>HIGH LEVEL DESIGN</a:t>
            </a:r>
            <a:endParaRPr lang="en-US" sz="2700"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7" y="2159433"/>
            <a:ext cx="4959822" cy="2964800"/>
          </a:xfrm>
        </p:spPr>
        <p:txBody>
          <a:bodyPr/>
          <a:lstStyle/>
          <a:p>
            <a:r>
              <a:rPr lang="en-US" altLang="zh-CN" dirty="0"/>
              <a:t>For the development of the model, firstly the required python libraries are imported such as NumPy, Pandas, and Matplotlib. Then the collected dataset is loaded for training and testing of the model.</a:t>
            </a:r>
          </a:p>
          <a:p>
            <a:r>
              <a:rPr lang="en-US" altLang="zh-CN" dirty="0"/>
              <a:t>Pre-processing of data is performed to remove the redundancy in data.</a:t>
            </a:r>
          </a:p>
          <a:p>
            <a:r>
              <a:rPr lang="en-US" altLang="zh-CN" dirty="0"/>
              <a:t>The data is cleaned and further visualized using the Folium Mapping Library and four hidden layers of Neural Network with ADAM’s Optimization. </a:t>
            </a:r>
          </a:p>
          <a:p>
            <a:endParaRPr lang="en-US" dirty="0"/>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a:srcRect/>
          <a:stretch/>
        </p:blipFill>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a:xfrm>
            <a:off x="484631" y="6217920"/>
            <a:ext cx="5118309" cy="365125"/>
          </a:xfrm>
        </p:spPr>
        <p:txBody>
          <a:bodyPr/>
          <a:lstStyle/>
          <a:p>
            <a:r>
              <a:rPr lang="en-US" dirty="0"/>
              <a:t>TERRORISM VULNERABILITY DATA VISUALIZATION FOR INDIAN STATES</a:t>
            </a:r>
          </a:p>
          <a:p>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11</a:t>
            </a:fld>
            <a:endParaRPr lang="en-US" altLang="zh-CN" dirty="0"/>
          </a:p>
        </p:txBody>
      </p:sp>
    </p:spTree>
    <p:extLst>
      <p:ext uri="{BB962C8B-B14F-4D97-AF65-F5344CB8AC3E}">
        <p14:creationId xmlns:p14="http://schemas.microsoft.com/office/powerpoint/2010/main" val="4157533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sz="2700" dirty="0"/>
              <a:t>MINIMUM HARDWARE REQUIREMENTS</a:t>
            </a:r>
            <a:endParaRPr lang="en-US" dirty="0"/>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Processor</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pPr lvl="0"/>
            <a:r>
              <a:rPr lang="en-US" dirty="0"/>
              <a:t>1.4 GHz 64-bit, Intel i3(or above) or AMD</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t>Memory</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p:txBody>
          <a:bodyPr/>
          <a:lstStyle/>
          <a:p>
            <a:r>
              <a:rPr lang="en-US" dirty="0"/>
              <a:t>2GB or more</a:t>
            </a:r>
          </a:p>
          <a:p>
            <a:endParaRPr lang="en-US" dirty="0"/>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t>Disk Space</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pPr lvl="0"/>
            <a:r>
              <a:rPr lang="en-US" dirty="0"/>
              <a:t>32 GB or more,10 GB or more for Foundation Edition</a:t>
            </a:r>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t>Operating System</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pPr lvl="0"/>
            <a:r>
              <a:rPr lang="en-US" dirty="0"/>
              <a:t>Windows, Linux, Mac</a:t>
            </a:r>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t>Display</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pPr lvl="0"/>
            <a:r>
              <a:rPr lang="en-US" dirty="0"/>
              <a:t>(800 × 600) Capable video adapter and monitor</a:t>
            </a:r>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515600" cy="859536"/>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4" name="Footer Placeholder 3">
            <a:extLst>
              <a:ext uri="{FF2B5EF4-FFF2-40B4-BE49-F238E27FC236}">
                <a16:creationId xmlns:a16="http://schemas.microsoft.com/office/drawing/2014/main" id="{DEFD68CE-EF5C-4046-41F5-3763D028DAE5}"/>
              </a:ext>
            </a:extLst>
          </p:cNvPr>
          <p:cNvSpPr>
            <a:spLocks noGrp="1"/>
          </p:cNvSpPr>
          <p:nvPr>
            <p:ph type="ftr" sz="quarter" idx="54"/>
          </p:nvPr>
        </p:nvSpPr>
        <p:spPr>
          <a:xfrm>
            <a:off x="484632" y="6217920"/>
            <a:ext cx="4930050" cy="365125"/>
          </a:xfrm>
        </p:spPr>
        <p:txBody>
          <a:bodyPr/>
          <a:lstStyle/>
          <a:p>
            <a:r>
              <a:rPr lang="en-US" dirty="0"/>
              <a:t>TERRORISM VULNERABILITY DATA VISUALIZATION FOR INDIAN STATES</a:t>
            </a:r>
          </a:p>
          <a:p>
            <a:endParaRPr lang="en-US" noProof="0" dirty="0"/>
          </a:p>
        </p:txBody>
      </p:sp>
      <p:sp>
        <p:nvSpPr>
          <p:cNvPr id="5" name="Slide Number Placeholder 4">
            <a:extLst>
              <a:ext uri="{FF2B5EF4-FFF2-40B4-BE49-F238E27FC236}">
                <a16:creationId xmlns:a16="http://schemas.microsoft.com/office/drawing/2014/main" id="{64FC7183-3EBB-B8D1-A66D-964D3C3A7DA8}"/>
              </a:ext>
            </a:extLst>
          </p:cNvPr>
          <p:cNvSpPr>
            <a:spLocks noGrp="1"/>
          </p:cNvSpPr>
          <p:nvPr>
            <p:ph type="sldNum" sz="quarter" idx="55"/>
          </p:nvPr>
        </p:nvSpPr>
        <p:spPr/>
        <p:txBody>
          <a:bodyPr/>
          <a:lstStyle/>
          <a:p>
            <a:fld id="{47FEACEE-25B4-4A2D-B147-27296E36371D}" type="slidenum">
              <a:rPr lang="en-US" altLang="zh-CN" noProof="0" smtClean="0"/>
              <a:pPr/>
              <a:t>12</a:t>
            </a:fld>
            <a:endParaRPr lang="en-US" altLang="zh-CN" noProof="0" dirty="0"/>
          </a:p>
        </p:txBody>
      </p:sp>
    </p:spTree>
    <p:extLst>
      <p:ext uri="{BB962C8B-B14F-4D97-AF65-F5344CB8AC3E}">
        <p14:creationId xmlns:p14="http://schemas.microsoft.com/office/powerpoint/2010/main" val="2624021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sz="2700" dirty="0"/>
              <a:t>SOFTWARE REQUIREMENTS</a:t>
            </a:r>
            <a:endParaRPr lang="en-US" dirty="0"/>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Code Editor</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pPr lvl="0"/>
            <a:r>
              <a:rPr lang="en-US" dirty="0"/>
              <a:t>Visual Studio Code</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t>Languages</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p:txBody>
          <a:bodyPr/>
          <a:lstStyle/>
          <a:p>
            <a:r>
              <a:rPr lang="en-US" dirty="0"/>
              <a:t>Python, HTML</a:t>
            </a:r>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t>Distribution</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pPr lvl="0"/>
            <a:r>
              <a:rPr lang="en-US" dirty="0"/>
              <a:t>Anaconda</a:t>
            </a:r>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t>IDE</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pPr lvl="0"/>
            <a:r>
              <a:rPr lang="en-US" dirty="0"/>
              <a:t>Google Colab</a:t>
            </a:r>
          </a:p>
          <a:p>
            <a:pPr lvl="0"/>
            <a:r>
              <a:rPr lang="en-US" dirty="0"/>
              <a:t>Jupyter Notebook</a:t>
            </a:r>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t>Libraries</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pPr lvl="0"/>
            <a:r>
              <a:rPr lang="en-US" dirty="0"/>
              <a:t>Folium, NumPy, Matplotlib</a:t>
            </a:r>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515600" cy="859536"/>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4" name="Footer Placeholder 3">
            <a:extLst>
              <a:ext uri="{FF2B5EF4-FFF2-40B4-BE49-F238E27FC236}">
                <a16:creationId xmlns:a16="http://schemas.microsoft.com/office/drawing/2014/main" id="{DEFD68CE-EF5C-4046-41F5-3763D028DAE5}"/>
              </a:ext>
            </a:extLst>
          </p:cNvPr>
          <p:cNvSpPr>
            <a:spLocks noGrp="1"/>
          </p:cNvSpPr>
          <p:nvPr>
            <p:ph type="ftr" sz="quarter" idx="54"/>
          </p:nvPr>
        </p:nvSpPr>
        <p:spPr>
          <a:xfrm>
            <a:off x="484631" y="6217920"/>
            <a:ext cx="4912121" cy="365125"/>
          </a:xfrm>
        </p:spPr>
        <p:txBody>
          <a:bodyPr/>
          <a:lstStyle/>
          <a:p>
            <a:r>
              <a:rPr lang="en-US" dirty="0"/>
              <a:t>TERRORISM VULNERABILITY DATA VISUALIZATION FOR INDIAN STATES</a:t>
            </a:r>
          </a:p>
          <a:p>
            <a:endParaRPr lang="en-US" noProof="0" dirty="0"/>
          </a:p>
        </p:txBody>
      </p:sp>
      <p:sp>
        <p:nvSpPr>
          <p:cNvPr id="5" name="Slide Number Placeholder 4">
            <a:extLst>
              <a:ext uri="{FF2B5EF4-FFF2-40B4-BE49-F238E27FC236}">
                <a16:creationId xmlns:a16="http://schemas.microsoft.com/office/drawing/2014/main" id="{64FC7183-3EBB-B8D1-A66D-964D3C3A7DA8}"/>
              </a:ext>
            </a:extLst>
          </p:cNvPr>
          <p:cNvSpPr>
            <a:spLocks noGrp="1"/>
          </p:cNvSpPr>
          <p:nvPr>
            <p:ph type="sldNum" sz="quarter" idx="55"/>
          </p:nvPr>
        </p:nvSpPr>
        <p:spPr/>
        <p:txBody>
          <a:bodyPr/>
          <a:lstStyle/>
          <a:p>
            <a:fld id="{47FEACEE-25B4-4A2D-B147-27296E36371D}" type="slidenum">
              <a:rPr lang="en-US" altLang="zh-CN" noProof="0" smtClean="0"/>
              <a:pPr/>
              <a:t>13</a:t>
            </a:fld>
            <a:endParaRPr lang="en-US" altLang="zh-CN" noProof="0" dirty="0"/>
          </a:p>
        </p:txBody>
      </p:sp>
    </p:spTree>
    <p:extLst>
      <p:ext uri="{BB962C8B-B14F-4D97-AF65-F5344CB8AC3E}">
        <p14:creationId xmlns:p14="http://schemas.microsoft.com/office/powerpoint/2010/main" val="183669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B4DC-66FB-5E94-20D5-D463B00F262F}"/>
              </a:ext>
            </a:extLst>
          </p:cNvPr>
          <p:cNvSpPr>
            <a:spLocks noGrp="1"/>
          </p:cNvSpPr>
          <p:nvPr>
            <p:ph type="title"/>
          </p:nvPr>
        </p:nvSpPr>
        <p:spPr/>
        <p:txBody>
          <a:bodyPr/>
          <a:lstStyle/>
          <a:p>
            <a:r>
              <a:rPr lang="en-US" dirty="0"/>
              <a:t>IMPLEMENTATION</a:t>
            </a:r>
            <a:endParaRPr lang="en-IN" dirty="0"/>
          </a:p>
        </p:txBody>
      </p:sp>
      <p:sp>
        <p:nvSpPr>
          <p:cNvPr id="4" name="Footer Placeholder 3">
            <a:extLst>
              <a:ext uri="{FF2B5EF4-FFF2-40B4-BE49-F238E27FC236}">
                <a16:creationId xmlns:a16="http://schemas.microsoft.com/office/drawing/2014/main" id="{6DF408D3-1C32-F48B-4172-2FABBFA1E72E}"/>
              </a:ext>
            </a:extLst>
          </p:cNvPr>
          <p:cNvSpPr>
            <a:spLocks noGrp="1"/>
          </p:cNvSpPr>
          <p:nvPr>
            <p:ph type="ftr" sz="quarter" idx="28"/>
          </p:nvPr>
        </p:nvSpPr>
        <p:spPr>
          <a:xfrm>
            <a:off x="484632" y="6217920"/>
            <a:ext cx="4956944" cy="365125"/>
          </a:xfrm>
        </p:spPr>
        <p:txBody>
          <a:bodyPr/>
          <a:lstStyle/>
          <a:p>
            <a:r>
              <a:rPr lang="en-US" dirty="0"/>
              <a:t>TERRORISM VULNERABILITY DATA VISUALIZATION FOR INDIAN STATES</a:t>
            </a:r>
          </a:p>
          <a:p>
            <a:endParaRPr lang="en-US" noProof="0" dirty="0"/>
          </a:p>
        </p:txBody>
      </p:sp>
      <p:sp>
        <p:nvSpPr>
          <p:cNvPr id="5" name="Slide Number Placeholder 4">
            <a:extLst>
              <a:ext uri="{FF2B5EF4-FFF2-40B4-BE49-F238E27FC236}">
                <a16:creationId xmlns:a16="http://schemas.microsoft.com/office/drawing/2014/main" id="{E6FBFE38-0B60-6AAD-226E-8AF25D665045}"/>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pic>
        <p:nvPicPr>
          <p:cNvPr id="7" name="Picture 6">
            <a:extLst>
              <a:ext uri="{FF2B5EF4-FFF2-40B4-BE49-F238E27FC236}">
                <a16:creationId xmlns:a16="http://schemas.microsoft.com/office/drawing/2014/main" id="{35A790EF-4992-2D55-FB6F-999CB1A7A6EF}"/>
              </a:ext>
            </a:extLst>
          </p:cNvPr>
          <p:cNvPicPr>
            <a:picLocks noChangeAspect="1"/>
          </p:cNvPicPr>
          <p:nvPr/>
        </p:nvPicPr>
        <p:blipFill rotWithShape="1">
          <a:blip r:embed="rId2"/>
          <a:srcRect t="723"/>
          <a:stretch/>
        </p:blipFill>
        <p:spPr>
          <a:xfrm>
            <a:off x="2758998" y="1395231"/>
            <a:ext cx="7025006" cy="4593193"/>
          </a:xfrm>
          <a:prstGeom prst="rect">
            <a:avLst/>
          </a:prstGeom>
        </p:spPr>
      </p:pic>
    </p:spTree>
    <p:extLst>
      <p:ext uri="{BB962C8B-B14F-4D97-AF65-F5344CB8AC3E}">
        <p14:creationId xmlns:p14="http://schemas.microsoft.com/office/powerpoint/2010/main" val="2433627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sz="2700" dirty="0"/>
              <a:t>EXPECTED OUTCOMES</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t>Correlation between variables</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271608" y="1469069"/>
            <a:ext cx="5162709" cy="1154639"/>
          </a:xfrm>
        </p:spPr>
        <p:txBody>
          <a:bodyPr/>
          <a:lstStyle/>
          <a:p>
            <a:pPr algn="just"/>
            <a:r>
              <a:rPr lang="en-US" dirty="0"/>
              <a:t>The visualization could also help to identify relationships between different variables and the risk of terrorism. For example, it may show that regions with high levels of poverty and unemployment are more likely to experience terrorist incidents.</a:t>
            </a:r>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a:xfrm>
            <a:off x="4724705" y="2809805"/>
            <a:ext cx="536270" cy="565882"/>
          </a:xfrm>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5271609" y="2688840"/>
            <a:ext cx="5162709" cy="420683"/>
          </a:xfrm>
        </p:spPr>
        <p:txBody>
          <a:bodyPr/>
          <a:lstStyle/>
          <a:p>
            <a:r>
              <a:rPr lang="en-US" dirty="0"/>
              <a:t>Trends over time</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a:xfrm>
            <a:off x="5271608" y="3159700"/>
            <a:ext cx="5162709" cy="1177789"/>
          </a:xfrm>
        </p:spPr>
        <p:txBody>
          <a:bodyPr/>
          <a:lstStyle/>
          <a:p>
            <a:r>
              <a:rPr lang="en-US" dirty="0"/>
              <a:t>If the model is based on historical data, the visualization could show how the risk of terrorism has changed over time in different regions of India. This could help identify areas that have seen an increase or decrease in terrorism risk and potentially explain the reasons.</a:t>
            </a:r>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528" r="2528"/>
          <a:stretch>
            <a:fillRect/>
          </a:stretch>
        </p:blipFill>
        <p:spPr>
          <a:xfrm>
            <a:off x="4714069" y="4447091"/>
            <a:ext cx="536270" cy="565882"/>
          </a:xfrm>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a:xfrm>
            <a:off x="5271607" y="4337488"/>
            <a:ext cx="5162709" cy="421399"/>
          </a:xfrm>
        </p:spPr>
        <p:txBody>
          <a:bodyPr/>
          <a:lstStyle/>
          <a:p>
            <a:r>
              <a:rPr lang="en-US" dirty="0"/>
              <a:t>Comparison of states</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a:xfrm>
            <a:off x="5271608" y="4781937"/>
            <a:ext cx="5162709" cy="1635938"/>
          </a:xfrm>
        </p:spPr>
        <p:txBody>
          <a:bodyPr/>
          <a:lstStyle/>
          <a:p>
            <a:r>
              <a:rPr lang="en-US" dirty="0"/>
              <a:t>The visualization could enable a comparison of terrorism vulnerability across different states in India. Policymakers can use this information to allocate resources and prioritize areas for counter-terrorism efforts. </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15</a:t>
            </a:fld>
            <a:endParaRPr lang="en-US" altLang="zh-CN" dirty="0"/>
          </a:p>
        </p:txBody>
      </p:sp>
    </p:spTree>
    <p:extLst>
      <p:ext uri="{BB962C8B-B14F-4D97-AF65-F5344CB8AC3E}">
        <p14:creationId xmlns:p14="http://schemas.microsoft.com/office/powerpoint/2010/main" val="2519727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B4DC-66FB-5E94-20D5-D463B00F262F}"/>
              </a:ext>
            </a:extLst>
          </p:cNvPr>
          <p:cNvSpPr>
            <a:spLocks noGrp="1"/>
          </p:cNvSpPr>
          <p:nvPr>
            <p:ph type="title"/>
          </p:nvPr>
        </p:nvSpPr>
        <p:spPr/>
        <p:txBody>
          <a:bodyPr/>
          <a:lstStyle/>
          <a:p>
            <a:endParaRPr lang="en-IN" dirty="0"/>
          </a:p>
        </p:txBody>
      </p:sp>
      <p:sp>
        <p:nvSpPr>
          <p:cNvPr id="4" name="Footer Placeholder 3">
            <a:extLst>
              <a:ext uri="{FF2B5EF4-FFF2-40B4-BE49-F238E27FC236}">
                <a16:creationId xmlns:a16="http://schemas.microsoft.com/office/drawing/2014/main" id="{6DF408D3-1C32-F48B-4172-2FABBFA1E72E}"/>
              </a:ext>
            </a:extLst>
          </p:cNvPr>
          <p:cNvSpPr>
            <a:spLocks noGrp="1"/>
          </p:cNvSpPr>
          <p:nvPr>
            <p:ph type="ftr" sz="quarter" idx="28"/>
          </p:nvPr>
        </p:nvSpPr>
        <p:spPr>
          <a:xfrm>
            <a:off x="484632" y="6217920"/>
            <a:ext cx="4956944" cy="365125"/>
          </a:xfrm>
        </p:spPr>
        <p:txBody>
          <a:bodyPr/>
          <a:lstStyle/>
          <a:p>
            <a:r>
              <a:rPr lang="en-US" dirty="0"/>
              <a:t>TERRORISM VULNERABILITY DATA VISUALIZATION FOR INDIAN STATES</a:t>
            </a:r>
          </a:p>
          <a:p>
            <a:endParaRPr lang="en-US" noProof="0" dirty="0"/>
          </a:p>
        </p:txBody>
      </p:sp>
      <p:sp>
        <p:nvSpPr>
          <p:cNvPr id="5" name="Slide Number Placeholder 4">
            <a:extLst>
              <a:ext uri="{FF2B5EF4-FFF2-40B4-BE49-F238E27FC236}">
                <a16:creationId xmlns:a16="http://schemas.microsoft.com/office/drawing/2014/main" id="{E6FBFE38-0B60-6AAD-226E-8AF25D665045}"/>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pic>
        <p:nvPicPr>
          <p:cNvPr id="6" name="Picture 5">
            <a:extLst>
              <a:ext uri="{FF2B5EF4-FFF2-40B4-BE49-F238E27FC236}">
                <a16:creationId xmlns:a16="http://schemas.microsoft.com/office/drawing/2014/main" id="{7A13B379-798F-148F-74EF-E6357F2B068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12561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B4DC-66FB-5E94-20D5-D463B00F262F}"/>
              </a:ext>
            </a:extLst>
          </p:cNvPr>
          <p:cNvSpPr>
            <a:spLocks noGrp="1"/>
          </p:cNvSpPr>
          <p:nvPr>
            <p:ph type="title"/>
          </p:nvPr>
        </p:nvSpPr>
        <p:spPr/>
        <p:txBody>
          <a:bodyPr/>
          <a:lstStyle/>
          <a:p>
            <a:endParaRPr lang="en-IN" dirty="0"/>
          </a:p>
        </p:txBody>
      </p:sp>
      <p:sp>
        <p:nvSpPr>
          <p:cNvPr id="4" name="Footer Placeholder 3">
            <a:extLst>
              <a:ext uri="{FF2B5EF4-FFF2-40B4-BE49-F238E27FC236}">
                <a16:creationId xmlns:a16="http://schemas.microsoft.com/office/drawing/2014/main" id="{6DF408D3-1C32-F48B-4172-2FABBFA1E72E}"/>
              </a:ext>
            </a:extLst>
          </p:cNvPr>
          <p:cNvSpPr>
            <a:spLocks noGrp="1"/>
          </p:cNvSpPr>
          <p:nvPr>
            <p:ph type="ftr" sz="quarter" idx="28"/>
          </p:nvPr>
        </p:nvSpPr>
        <p:spPr>
          <a:xfrm>
            <a:off x="484632" y="6217920"/>
            <a:ext cx="4956944" cy="365125"/>
          </a:xfrm>
        </p:spPr>
        <p:txBody>
          <a:bodyPr/>
          <a:lstStyle/>
          <a:p>
            <a:r>
              <a:rPr lang="en-US" dirty="0"/>
              <a:t>TERRORISM VULNERABILITY DATA VISUALIZATION FOR INDIAN STATES</a:t>
            </a:r>
          </a:p>
          <a:p>
            <a:endParaRPr lang="en-US" noProof="0" dirty="0"/>
          </a:p>
        </p:txBody>
      </p:sp>
      <p:sp>
        <p:nvSpPr>
          <p:cNvPr id="5" name="Slide Number Placeholder 4">
            <a:extLst>
              <a:ext uri="{FF2B5EF4-FFF2-40B4-BE49-F238E27FC236}">
                <a16:creationId xmlns:a16="http://schemas.microsoft.com/office/drawing/2014/main" id="{E6FBFE38-0B60-6AAD-226E-8AF25D665045}"/>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pic>
        <p:nvPicPr>
          <p:cNvPr id="6" name="Picture 5">
            <a:extLst>
              <a:ext uri="{FF2B5EF4-FFF2-40B4-BE49-F238E27FC236}">
                <a16:creationId xmlns:a16="http://schemas.microsoft.com/office/drawing/2014/main" id="{7A13B379-798F-148F-74EF-E6357F2B0685}"/>
              </a:ext>
            </a:extLst>
          </p:cNvPr>
          <p:cNvPicPr>
            <a:picLocks noChangeAspect="1"/>
          </p:cNvPicPr>
          <p:nvPr/>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549885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B4DC-66FB-5E94-20D5-D463B00F262F}"/>
              </a:ext>
            </a:extLst>
          </p:cNvPr>
          <p:cNvSpPr>
            <a:spLocks noGrp="1"/>
          </p:cNvSpPr>
          <p:nvPr>
            <p:ph type="title"/>
          </p:nvPr>
        </p:nvSpPr>
        <p:spPr/>
        <p:txBody>
          <a:bodyPr/>
          <a:lstStyle/>
          <a:p>
            <a:endParaRPr lang="en-IN" dirty="0"/>
          </a:p>
        </p:txBody>
      </p:sp>
      <p:sp>
        <p:nvSpPr>
          <p:cNvPr id="4" name="Footer Placeholder 3">
            <a:extLst>
              <a:ext uri="{FF2B5EF4-FFF2-40B4-BE49-F238E27FC236}">
                <a16:creationId xmlns:a16="http://schemas.microsoft.com/office/drawing/2014/main" id="{6DF408D3-1C32-F48B-4172-2FABBFA1E72E}"/>
              </a:ext>
            </a:extLst>
          </p:cNvPr>
          <p:cNvSpPr>
            <a:spLocks noGrp="1"/>
          </p:cNvSpPr>
          <p:nvPr>
            <p:ph type="ftr" sz="quarter" idx="28"/>
          </p:nvPr>
        </p:nvSpPr>
        <p:spPr>
          <a:xfrm>
            <a:off x="484632" y="6217920"/>
            <a:ext cx="4956944" cy="365125"/>
          </a:xfrm>
        </p:spPr>
        <p:txBody>
          <a:bodyPr/>
          <a:lstStyle/>
          <a:p>
            <a:r>
              <a:rPr lang="en-US" dirty="0"/>
              <a:t>TERRORISM VULNERABILITY DATA VISUALIZATION FOR INDIAN STATES</a:t>
            </a:r>
          </a:p>
          <a:p>
            <a:endParaRPr lang="en-US" noProof="0" dirty="0"/>
          </a:p>
        </p:txBody>
      </p:sp>
      <p:sp>
        <p:nvSpPr>
          <p:cNvPr id="5" name="Slide Number Placeholder 4">
            <a:extLst>
              <a:ext uri="{FF2B5EF4-FFF2-40B4-BE49-F238E27FC236}">
                <a16:creationId xmlns:a16="http://schemas.microsoft.com/office/drawing/2014/main" id="{E6FBFE38-0B60-6AAD-226E-8AF25D665045}"/>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pic>
        <p:nvPicPr>
          <p:cNvPr id="6" name="Picture 5">
            <a:extLst>
              <a:ext uri="{FF2B5EF4-FFF2-40B4-BE49-F238E27FC236}">
                <a16:creationId xmlns:a16="http://schemas.microsoft.com/office/drawing/2014/main" id="{7A13B379-798F-148F-74EF-E6357F2B0685}"/>
              </a:ext>
            </a:extLst>
          </p:cNvPr>
          <p:cNvPicPr>
            <a:picLocks noChangeAspect="1"/>
          </p:cNvPicPr>
          <p:nvPr/>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3148336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6000" y="932325"/>
            <a:ext cx="3505201" cy="1057221"/>
          </a:xfrm>
        </p:spPr>
        <p:txBody>
          <a:bodyPr/>
          <a:lstStyle/>
          <a:p>
            <a:r>
              <a:rPr lang="en-US" dirty="0"/>
              <a:t>CONCLUSION</a:t>
            </a:r>
            <a:br>
              <a:rPr lang="en-US" dirty="0"/>
            </a:br>
            <a:endParaRPr lang="en-US" dirty="0"/>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5047128" y="1945343"/>
            <a:ext cx="6589055" cy="2770091"/>
          </a:xfrm>
        </p:spPr>
        <p:txBody>
          <a:bodyPr/>
          <a:lstStyle/>
          <a:p>
            <a:pPr algn="just"/>
            <a:r>
              <a:rPr lang="en-US" dirty="0">
                <a:solidFill>
                  <a:schemeClr val="tx1"/>
                </a:solidFill>
              </a:rPr>
              <a:t>In conclusion, the development of a terrorism vulnerability prediction model for Indian states can be a useful tool in predicting potential terrorist activities and identifying high-risk areas. The use of data science and data visualization techniques can facilitate the development of the model and ensure its accuracy and effectiveness. The implementation of the model can assist in taking proactive measures to prevent terrorist attacks and protect citizens, thereby contributing to the overall safety and security of the country.</a:t>
            </a:r>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a:xfrm>
            <a:off x="484631" y="6217920"/>
            <a:ext cx="4939015" cy="365125"/>
          </a:xfrm>
        </p:spPr>
        <p:txBody>
          <a:bodyPr/>
          <a:lstStyle/>
          <a:p>
            <a:r>
              <a:rPr lang="en-US" dirty="0"/>
              <a:t>TERRORISM VULNERABILITY DATA VISUALIZATION FOR INDIAN STATES</a:t>
            </a:r>
          </a:p>
          <a:p>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19</a:t>
            </a:fld>
            <a:endParaRPr lang="en-US" altLang="zh-CN" noProof="0" dirty="0"/>
          </a:p>
        </p:txBody>
      </p:sp>
    </p:spTree>
    <p:extLst>
      <p:ext uri="{BB962C8B-B14F-4D97-AF65-F5344CB8AC3E}">
        <p14:creationId xmlns:p14="http://schemas.microsoft.com/office/powerpoint/2010/main" val="3432321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726146" y="1299884"/>
            <a:ext cx="2005862" cy="741960"/>
          </a:xfrm>
        </p:spPr>
        <p:txBody>
          <a:bodyPr/>
          <a:lstStyle/>
          <a:p>
            <a:r>
              <a:rPr lang="en-US" altLang="zh-CN" sz="3800" dirty="0"/>
              <a:t>Agenda</a:t>
            </a:r>
            <a:endParaRPr lang="en-US" sz="3800"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Motivation</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Objectives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High Level Design</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Expected Outcome</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a:xfrm>
            <a:off x="484632" y="6217920"/>
            <a:ext cx="4885228" cy="365125"/>
          </a:xfrm>
        </p:spPr>
        <p:txBody>
          <a:bodyPr/>
          <a:lstStyle/>
          <a:p>
            <a:r>
              <a:rPr lang="en-US" dirty="0"/>
              <a:t>TERRORISM VULNERABILITY DATA VISUALIZATION FOR INDIAN STATES</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5" name="TextBox 4">
            <a:extLst>
              <a:ext uri="{FF2B5EF4-FFF2-40B4-BE49-F238E27FC236}">
                <a16:creationId xmlns:a16="http://schemas.microsoft.com/office/drawing/2014/main" id="{95F0660B-08A6-09F5-238F-7B65E086EDFC}"/>
              </a:ext>
            </a:extLst>
          </p:cNvPr>
          <p:cNvSpPr txBox="1"/>
          <p:nvPr/>
        </p:nvSpPr>
        <p:spPr>
          <a:xfrm>
            <a:off x="5308729" y="3057191"/>
            <a:ext cx="1779081" cy="646331"/>
          </a:xfrm>
          <a:prstGeom prst="rect">
            <a:avLst/>
          </a:prstGeom>
        </p:spPr>
        <p:txBody>
          <a:bodyPr wrap="square" rtlCol="0">
            <a:spAutoFit/>
          </a:bodyPr>
          <a:lstStyle/>
          <a:p>
            <a:pPr marL="0" indent="0" algn="ctr">
              <a:lnSpc>
                <a:spcPct val="100000"/>
              </a:lnSpc>
              <a:spcBef>
                <a:spcPts val="0"/>
              </a:spcBef>
              <a:buFontTx/>
              <a:buNone/>
            </a:pPr>
            <a:r>
              <a:rPr lang="en-US" dirty="0">
                <a:latin typeface="Posterama" panose="020B0504020200020000" pitchFamily="34" charset="0"/>
                <a:ea typeface="微软雅黑"/>
                <a:cs typeface="Posterama" panose="020B0504020200020000" pitchFamily="34" charset="0"/>
              </a:rPr>
              <a:t>Problem Statement</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6" name="TextBox 5">
            <a:extLst>
              <a:ext uri="{FF2B5EF4-FFF2-40B4-BE49-F238E27FC236}">
                <a16:creationId xmlns:a16="http://schemas.microsoft.com/office/drawing/2014/main" id="{5148E532-1B5C-48B9-37A2-76431E30853F}"/>
              </a:ext>
            </a:extLst>
          </p:cNvPr>
          <p:cNvSpPr txBox="1"/>
          <p:nvPr/>
        </p:nvSpPr>
        <p:spPr>
          <a:xfrm>
            <a:off x="10561804" y="1280438"/>
            <a:ext cx="1723321" cy="646331"/>
          </a:xfrm>
          <a:prstGeom prst="rect">
            <a:avLst/>
          </a:prstGeom>
        </p:spPr>
        <p:txBody>
          <a:bodyPr wrap="square" rtlCol="0">
            <a:spAutoFit/>
          </a:bodyPr>
          <a:lstStyle/>
          <a:p>
            <a:pPr marL="0" indent="0" algn="ctr">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Literature Survey</a:t>
            </a:r>
            <a:endParaRPr lang="en-IN" sz="1800" dirty="0">
              <a:latin typeface="Posterama" panose="020B0504020200020000" pitchFamily="34" charset="0"/>
              <a:ea typeface="微软雅黑"/>
              <a:cs typeface="Posterama" panose="020B0504020200020000" pitchFamily="34" charset="0"/>
            </a:endParaRPr>
          </a:p>
        </p:txBody>
      </p:sp>
      <p:sp>
        <p:nvSpPr>
          <p:cNvPr id="7" name="TextBox 6">
            <a:extLst>
              <a:ext uri="{FF2B5EF4-FFF2-40B4-BE49-F238E27FC236}">
                <a16:creationId xmlns:a16="http://schemas.microsoft.com/office/drawing/2014/main" id="{94617741-FE2A-BC15-7A05-0007E1398138}"/>
              </a:ext>
            </a:extLst>
          </p:cNvPr>
          <p:cNvSpPr txBox="1"/>
          <p:nvPr/>
        </p:nvSpPr>
        <p:spPr>
          <a:xfrm>
            <a:off x="6274028" y="4727033"/>
            <a:ext cx="1913127" cy="646331"/>
          </a:xfrm>
          <a:prstGeom prst="rect">
            <a:avLst/>
          </a:prstGeom>
        </p:spPr>
        <p:txBody>
          <a:bodyPr wrap="square" rtlCol="0">
            <a:spAutoFit/>
          </a:bodyPr>
          <a:lstStyle/>
          <a:p>
            <a:pPr marL="0" indent="0" algn="ctr">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Tools and Technology</a:t>
            </a:r>
            <a:endParaRPr lang="en-IN" sz="1800" dirty="0">
              <a:latin typeface="Posterama" panose="020B0504020200020000" pitchFamily="34" charset="0"/>
              <a:ea typeface="微软雅黑"/>
              <a:cs typeface="Posterama" panose="020B0504020200020000" pitchFamily="34" charset="0"/>
            </a:endParaRPr>
          </a:p>
        </p:txBody>
      </p:sp>
      <p:sp>
        <p:nvSpPr>
          <p:cNvPr id="11" name="TextBox 10">
            <a:extLst>
              <a:ext uri="{FF2B5EF4-FFF2-40B4-BE49-F238E27FC236}">
                <a16:creationId xmlns:a16="http://schemas.microsoft.com/office/drawing/2014/main" id="{E27304CA-13C7-0FEA-AACD-04E097BD17EE}"/>
              </a:ext>
            </a:extLst>
          </p:cNvPr>
          <p:cNvSpPr txBox="1"/>
          <p:nvPr/>
        </p:nvSpPr>
        <p:spPr>
          <a:xfrm>
            <a:off x="10683512" y="4931232"/>
            <a:ext cx="1479903" cy="369332"/>
          </a:xfrm>
          <a:prstGeom prst="rect">
            <a:avLst/>
          </a:prstGeom>
        </p:spPr>
        <p:txBody>
          <a:bodyPr wrap="square" rtlCol="0">
            <a:spAutoFit/>
          </a:bodyPr>
          <a:lstStyle/>
          <a:p>
            <a:pPr marL="0" indent="0" algn="ctr">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Conclusion</a:t>
            </a:r>
            <a:endParaRPr lang="en-IN"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6000" y="779925"/>
            <a:ext cx="3505201" cy="1057221"/>
          </a:xfrm>
        </p:spPr>
        <p:txBody>
          <a:bodyPr/>
          <a:lstStyle/>
          <a:p>
            <a:r>
              <a:rPr lang="en-US" dirty="0"/>
              <a:t>REFERENCES</a:t>
            </a:r>
            <a:br>
              <a:rPr lang="en-US" dirty="0"/>
            </a:br>
            <a:endParaRPr lang="en-US" dirty="0"/>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4534790" y="1945343"/>
            <a:ext cx="7117971" cy="3980332"/>
          </a:xfrm>
        </p:spPr>
        <p:txBody>
          <a:bodyPr/>
          <a:lstStyle/>
          <a:p>
            <a:pPr marL="285750" indent="-285750" algn="just">
              <a:buFont typeface="Arial" panose="020B0604020202020204" pitchFamily="34" charset="0"/>
              <a:buChar char="•"/>
            </a:pPr>
            <a:r>
              <a:rPr lang="en-IN" dirty="0">
                <a:solidFill>
                  <a:schemeClr val="tx1">
                    <a:lumMod val="95000"/>
                    <a:lumOff val="5000"/>
                  </a:schemeClr>
                </a:solidFill>
              </a:rPr>
              <a:t>Global Terrorism Database (GTD): </a:t>
            </a:r>
            <a:r>
              <a:rPr lang="en-IN" dirty="0">
                <a:solidFill>
                  <a:schemeClr val="accent1">
                    <a:lumMod val="75000"/>
                  </a:schemeClr>
                </a:solidFill>
                <a:hlinkClick r:id="rId2">
                  <a:extLst>
                    <a:ext uri="{A12FA001-AC4F-418D-AE19-62706E023703}">
                      <ahyp:hlinkClr xmlns:ahyp="http://schemas.microsoft.com/office/drawing/2018/hyperlinkcolor" val="tx"/>
                    </a:ext>
                  </a:extLst>
                </a:hlinkClick>
              </a:rPr>
              <a:t>https://www.start.umd.edu/gtd/</a:t>
            </a:r>
            <a:endParaRPr lang="en-IN" dirty="0">
              <a:solidFill>
                <a:schemeClr val="accent1">
                  <a:lumMod val="75000"/>
                </a:schemeClr>
              </a:solidFill>
            </a:endParaRPr>
          </a:p>
          <a:p>
            <a:pPr marL="171450" indent="-171450" algn="just">
              <a:buFont typeface="Arial" panose="020B0604020202020204" pitchFamily="34" charset="0"/>
              <a:buChar char="•"/>
            </a:pPr>
            <a:endParaRPr lang="en-IN" sz="500" dirty="0">
              <a:solidFill>
                <a:schemeClr val="accent1">
                  <a:lumMod val="75000"/>
                </a:schemeClr>
              </a:solidFill>
            </a:endParaRPr>
          </a:p>
          <a:p>
            <a:pPr marL="285750" indent="-285750" algn="just">
              <a:buFont typeface="Arial" panose="020B0604020202020204" pitchFamily="34" charset="0"/>
              <a:buChar char="•"/>
            </a:pPr>
            <a:r>
              <a:rPr lang="en-IN" dirty="0">
                <a:solidFill>
                  <a:schemeClr val="tx1">
                    <a:lumMod val="95000"/>
                    <a:lumOff val="5000"/>
                  </a:schemeClr>
                </a:solidFill>
              </a:rPr>
              <a:t>Folium Official Documentation: </a:t>
            </a:r>
            <a:r>
              <a:rPr lang="en-IN" dirty="0">
                <a:solidFill>
                  <a:schemeClr val="accent1">
                    <a:lumMod val="75000"/>
                  </a:schemeClr>
                </a:solidFill>
              </a:rPr>
              <a:t>https://python-visualization.github.io/folium/ </a:t>
            </a:r>
            <a:endParaRPr lang="en-IN" dirty="0">
              <a:solidFill>
                <a:schemeClr val="tx1">
                  <a:lumMod val="95000"/>
                  <a:lumOff val="5000"/>
                </a:schemeClr>
              </a:solidFill>
            </a:endParaRPr>
          </a:p>
          <a:p>
            <a:pPr marL="171450" indent="-171450" algn="just">
              <a:buFont typeface="Arial" panose="020B0604020202020204" pitchFamily="34" charset="0"/>
              <a:buChar char="•"/>
            </a:pPr>
            <a:endParaRPr lang="en-IN" sz="500" dirty="0">
              <a:solidFill>
                <a:schemeClr val="tx1">
                  <a:lumMod val="95000"/>
                  <a:lumOff val="5000"/>
                </a:schemeClr>
              </a:solidFill>
            </a:endParaRPr>
          </a:p>
          <a:p>
            <a:pPr marL="285750" indent="-285750" algn="just">
              <a:buFont typeface="Arial" panose="020B0604020202020204" pitchFamily="34" charset="0"/>
              <a:buChar char="•"/>
            </a:pPr>
            <a:r>
              <a:rPr lang="en-IN" dirty="0">
                <a:solidFill>
                  <a:schemeClr val="tx1">
                    <a:lumMod val="95000"/>
                    <a:lumOff val="5000"/>
                  </a:schemeClr>
                </a:solidFill>
              </a:rPr>
              <a:t>Official Jupyter Documentation: </a:t>
            </a:r>
            <a:r>
              <a:rPr lang="en-IN" dirty="0">
                <a:solidFill>
                  <a:schemeClr val="accent1">
                    <a:lumMod val="75000"/>
                  </a:schemeClr>
                </a:solidFill>
                <a:hlinkClick r:id="rId3">
                  <a:extLst>
                    <a:ext uri="{A12FA001-AC4F-418D-AE19-62706E023703}">
                      <ahyp:hlinkClr xmlns:ahyp="http://schemas.microsoft.com/office/drawing/2018/hyperlinkcolor" val="tx"/>
                    </a:ext>
                  </a:extLst>
                </a:hlinkClick>
              </a:rPr>
              <a:t>https://jupyter.org/documentation</a:t>
            </a:r>
            <a:endParaRPr lang="en-IN" dirty="0">
              <a:solidFill>
                <a:schemeClr val="accent1">
                  <a:lumMod val="75000"/>
                </a:schemeClr>
              </a:solidFill>
            </a:endParaRPr>
          </a:p>
          <a:p>
            <a:pPr marL="171450" indent="-171450" algn="just">
              <a:buFont typeface="Arial" panose="020B0604020202020204" pitchFamily="34" charset="0"/>
              <a:buChar char="•"/>
            </a:pPr>
            <a:endParaRPr lang="en-IN" sz="500" dirty="0">
              <a:solidFill>
                <a:schemeClr val="accent1">
                  <a:lumMod val="75000"/>
                </a:schemeClr>
              </a:solidFill>
            </a:endParaRPr>
          </a:p>
          <a:p>
            <a:pPr marL="285750" indent="-285750" algn="just">
              <a:buFont typeface="Arial" panose="020B0604020202020204" pitchFamily="34" charset="0"/>
              <a:buChar char="•"/>
            </a:pPr>
            <a:r>
              <a:rPr lang="en-IN" dirty="0">
                <a:solidFill>
                  <a:schemeClr val="tx1">
                    <a:lumMod val="95000"/>
                    <a:lumOff val="5000"/>
                  </a:schemeClr>
                </a:solidFill>
              </a:rPr>
              <a:t>Quantitative Analysis of Global Terrorist Attacks Based on the Global Terrorism Database [Tim Berners-Lee 2021]</a:t>
            </a:r>
          </a:p>
          <a:p>
            <a:pPr marL="171450" indent="-171450" algn="just">
              <a:buFont typeface="Arial" panose="020B0604020202020204" pitchFamily="34" charset="0"/>
              <a:buChar char="•"/>
            </a:pPr>
            <a:endParaRPr lang="en-IN" sz="500" dirty="0">
              <a:solidFill>
                <a:schemeClr val="tx1">
                  <a:lumMod val="95000"/>
                  <a:lumOff val="5000"/>
                </a:schemeClr>
              </a:solidFill>
            </a:endParaRPr>
          </a:p>
          <a:p>
            <a:pPr marL="285750" indent="-285750" algn="just">
              <a:buFont typeface="Arial" panose="020B0604020202020204" pitchFamily="34" charset="0"/>
              <a:buChar char="•"/>
            </a:pPr>
            <a:r>
              <a:rPr lang="en-IN" dirty="0">
                <a:solidFill>
                  <a:schemeClr val="tx1">
                    <a:lumMod val="95000"/>
                    <a:lumOff val="5000"/>
                  </a:schemeClr>
                </a:solidFill>
              </a:rPr>
              <a:t>Crime Belt Monitoring via Data Visualization: A Case Study of Folium [Sunday Adeola Ajagbe, Matthew Abiola Oladipupo, Emmanuel O. Balogun, 2020]</a:t>
            </a:r>
          </a:p>
          <a:p>
            <a:pPr marL="171450" indent="-171450" algn="just">
              <a:buFont typeface="Arial" panose="020B0604020202020204" pitchFamily="34" charset="0"/>
              <a:buChar char="•"/>
            </a:pPr>
            <a:endParaRPr lang="en-IN" sz="500" dirty="0">
              <a:solidFill>
                <a:schemeClr val="tx1">
                  <a:lumMod val="95000"/>
                  <a:lumOff val="5000"/>
                </a:schemeClr>
              </a:solidFill>
            </a:endParaRPr>
          </a:p>
          <a:p>
            <a:pPr marL="285750" indent="-285750" algn="just">
              <a:buFont typeface="Arial" panose="020B0604020202020204" pitchFamily="34" charset="0"/>
              <a:buChar char="•"/>
            </a:pPr>
            <a:r>
              <a:rPr lang="en-IN" dirty="0">
                <a:solidFill>
                  <a:schemeClr val="tx1">
                    <a:lumMod val="95000"/>
                    <a:lumOff val="5000"/>
                  </a:schemeClr>
                </a:solidFill>
              </a:rPr>
              <a:t>Activation Functions: Dive into an optimal activation function [Vipul Bansal, 2022]</a:t>
            </a:r>
            <a:endParaRPr lang="en-US" dirty="0">
              <a:solidFill>
                <a:schemeClr val="tx1">
                  <a:lumMod val="95000"/>
                  <a:lumOff val="5000"/>
                </a:schemeClr>
              </a:solidFill>
            </a:endParaRPr>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a:xfrm>
            <a:off x="484631" y="6217920"/>
            <a:ext cx="4939015" cy="365125"/>
          </a:xfrm>
        </p:spPr>
        <p:txBody>
          <a:bodyPr/>
          <a:lstStyle/>
          <a:p>
            <a:r>
              <a:rPr lang="en-US" dirty="0"/>
              <a:t>TERRORISM VULNERABILITY DATA VISUALIZATION FOR INDIAN STATES</a:t>
            </a:r>
          </a:p>
          <a:p>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20</a:t>
            </a:fld>
            <a:endParaRPr lang="en-US" altLang="zh-CN" noProof="0" dirty="0"/>
          </a:p>
        </p:txBody>
      </p:sp>
    </p:spTree>
    <p:extLst>
      <p:ext uri="{BB962C8B-B14F-4D97-AF65-F5344CB8AC3E}">
        <p14:creationId xmlns:p14="http://schemas.microsoft.com/office/powerpoint/2010/main" val="3812336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pPr algn="ctr"/>
            <a:r>
              <a:rPr lang="en-US" dirty="0"/>
              <a:t>THANK YOU</a:t>
            </a:r>
          </a:p>
        </p:txBody>
      </p:sp>
      <p:pic>
        <p:nvPicPr>
          <p:cNvPr id="14" name="图片占位符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2"/>
          <a:srcRect/>
          <a:stretch/>
        </p:blipFill>
        <p:spPr/>
      </p:pic>
      <p:pic>
        <p:nvPicPr>
          <p:cNvPr id="16" name="图片占位符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3"/>
          <a:srcRect/>
          <a:stretch/>
        </p:blipFill>
        <p:spPr/>
      </p:pic>
      <p:pic>
        <p:nvPicPr>
          <p:cNvPr id="18" name="图片占位符 17">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a:blip r:embed="rId4"/>
          <a:srcRect/>
          <a:stretch/>
        </p:blipFill>
        <p:spPr/>
      </p:pic>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a:srcRect/>
          <a:stretch/>
        </p:blipFill>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698397"/>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2216336"/>
            <a:ext cx="4260180" cy="3772932"/>
          </a:xfrm>
        </p:spPr>
        <p:txBody>
          <a:bodyPr/>
          <a:lstStyle/>
          <a:p>
            <a:pPr algn="just"/>
            <a:r>
              <a:rPr lang="en-US" dirty="0"/>
              <a:t>Terrorism vulnerability is a crucial aspect of national security and is a major concern for many countries, including India. To effectively address and mitigate the threat of terrorism, the data visualization can be used to identify the states that are most at risk of terrorist attacks and understand the patterns and trends in terrorist activity across the country. The data visualization includes a map of the Indian territory which is colour coded with different colours to indicate the severity of the threat, with red indicating the highest risk. It can be further analyzed to identify areas of high vulnerability and develop effective strategies to counter-terrorism.</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a:xfrm>
            <a:off x="484631" y="6217920"/>
            <a:ext cx="4885227" cy="365125"/>
          </a:xfrm>
        </p:spPr>
        <p:txBody>
          <a:bodyPr/>
          <a:lstStyle/>
          <a:p>
            <a:r>
              <a:rPr lang="en-US" dirty="0"/>
              <a:t>TERRORISM VULNERABILITY DATA VISUALIZATION FOR INDIAN STATES</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2"/>
          <a:srcRect/>
          <a:stretch/>
        </p:blipFill>
        <p:spPr/>
      </p:pic>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564630" y="1264745"/>
            <a:ext cx="4363346" cy="4328509"/>
          </a:xfrm>
        </p:spPr>
        <p:txBody>
          <a:bodyPr/>
          <a:lstStyle/>
          <a:p>
            <a:pPr algn="just">
              <a:lnSpc>
                <a:spcPct val="100000"/>
              </a:lnSpc>
            </a:pPr>
            <a:r>
              <a:rPr lang="en-US" sz="1500" dirty="0"/>
              <a:t>Terrorism is a global threat that affects many countries, including India. The country has a long </a:t>
            </a:r>
            <a:br>
              <a:rPr lang="en-US" sz="1500" dirty="0"/>
            </a:br>
            <a:r>
              <a:rPr lang="en-US" sz="1500" dirty="0"/>
              <a:t>history of dealing with terrorism, and various regions within the country are more vulnerable </a:t>
            </a:r>
            <a:br>
              <a:rPr lang="en-US" sz="1500" dirty="0"/>
            </a:br>
            <a:r>
              <a:rPr lang="en-US" sz="1500" dirty="0"/>
              <a:t>to terrorist attacks than others. To better understand the scope of the problem and identify areas </a:t>
            </a:r>
            <a:br>
              <a:rPr lang="en-US" sz="1500" dirty="0"/>
            </a:br>
            <a:r>
              <a:rPr lang="en-US" sz="1500" dirty="0"/>
              <a:t>that require more attention, it is important to have accurate and up-to-date data on the </a:t>
            </a:r>
            <a:br>
              <a:rPr lang="en-US" sz="1500" dirty="0"/>
            </a:br>
            <a:r>
              <a:rPr lang="en-US" sz="1500" dirty="0"/>
              <a:t>vulnerability of Indian states to terrorism.</a:t>
            </a:r>
            <a:br>
              <a:rPr lang="en-US" sz="1500" dirty="0"/>
            </a:br>
            <a:r>
              <a:rPr lang="en-US" sz="1500" dirty="0"/>
              <a:t>In addition to helping policymakers and security agencies, data visualization can also be used </a:t>
            </a:r>
            <a:br>
              <a:rPr lang="en-US" sz="1500" dirty="0"/>
            </a:br>
            <a:r>
              <a:rPr lang="en-US" sz="1500" dirty="0"/>
              <a:t>to educate the public about the threat of terrorism and the steps that can be taken to reduce the </a:t>
            </a:r>
            <a:br>
              <a:rPr lang="en-US" sz="1500" dirty="0"/>
            </a:br>
            <a:r>
              <a:rPr lang="en-US" sz="1500" dirty="0"/>
              <a:t>risk of terrorist attacks. This can help to raise awareness and build support for counter-terrorism </a:t>
            </a:r>
            <a:br>
              <a:rPr lang="en-US" sz="1500" dirty="0"/>
            </a:br>
            <a:r>
              <a:rPr lang="en-US" sz="1500" dirty="0"/>
              <a:t>efforts.</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319235" y="3219856"/>
            <a:ext cx="1570612" cy="369301"/>
          </a:xfrm>
        </p:spPr>
        <p:txBody>
          <a:bodyPr/>
          <a:lstStyle/>
          <a:p>
            <a:r>
              <a:rPr lang="en-US" dirty="0"/>
              <a:t>MOTIVATION</a:t>
            </a:r>
          </a:p>
          <a:p>
            <a:endParaRPr lang="en-US" dirty="0"/>
          </a:p>
        </p:txBody>
      </p:sp>
      <p:pic>
        <p:nvPicPr>
          <p:cNvPr id="48" name="Picture placeholder 19">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srcRect/>
          <a:stretch/>
        </p:blipFill>
        <p:spPr>
          <a:blipFill>
            <a:blip r:embed="rId3"/>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LITERATURE SURVEY</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2563387776"/>
              </p:ext>
            </p:extLst>
          </p:nvPr>
        </p:nvGraphicFramePr>
        <p:xfrm>
          <a:off x="581025" y="1614488"/>
          <a:ext cx="10889796" cy="3728477"/>
        </p:xfrm>
        <a:graphic>
          <a:graphicData uri="http://schemas.openxmlformats.org/drawingml/2006/table">
            <a:tbl>
              <a:tblPr firstRow="1" bandRow="1">
                <a:tableStyleId>{C4B1156A-380E-4F78-BDF5-A606A8083BF9}</a:tableStyleId>
              </a:tblPr>
              <a:tblGrid>
                <a:gridCol w="3629932">
                  <a:extLst>
                    <a:ext uri="{9D8B030D-6E8A-4147-A177-3AD203B41FA5}">
                      <a16:colId xmlns:a16="http://schemas.microsoft.com/office/drawing/2014/main" val="1457000769"/>
                    </a:ext>
                  </a:extLst>
                </a:gridCol>
                <a:gridCol w="3629932">
                  <a:extLst>
                    <a:ext uri="{9D8B030D-6E8A-4147-A177-3AD203B41FA5}">
                      <a16:colId xmlns:a16="http://schemas.microsoft.com/office/drawing/2014/main" val="1939741220"/>
                    </a:ext>
                  </a:extLst>
                </a:gridCol>
                <a:gridCol w="3629932">
                  <a:extLst>
                    <a:ext uri="{9D8B030D-6E8A-4147-A177-3AD203B41FA5}">
                      <a16:colId xmlns:a16="http://schemas.microsoft.com/office/drawing/2014/main" val="1728182267"/>
                    </a:ext>
                  </a:extLst>
                </a:gridCol>
              </a:tblGrid>
              <a:tr h="740157">
                <a:tc>
                  <a:txBody>
                    <a:bodyPr/>
                    <a:lstStyle/>
                    <a:p>
                      <a:pPr algn="ctr"/>
                      <a:r>
                        <a:rPr lang="en-US" sz="1800" b="0" kern="1200" dirty="0">
                          <a:solidFill>
                            <a:schemeClr val="accent6"/>
                          </a:solidFill>
                          <a:latin typeface="+mn-lt"/>
                          <a:ea typeface="+mn-ea"/>
                          <a:cs typeface="+mn-cs"/>
                        </a:rPr>
                        <a:t>Title of the paper</a:t>
                      </a:r>
                    </a:p>
                  </a:txBody>
                  <a:tcPr anchor="ctr"/>
                </a:tc>
                <a:tc>
                  <a:txBody>
                    <a:bodyPr/>
                    <a:lstStyle/>
                    <a:p>
                      <a:pPr algn="ctr"/>
                      <a:r>
                        <a:rPr lang="en-US" b="0" i="0" dirty="0">
                          <a:solidFill>
                            <a:schemeClr val="accent6"/>
                          </a:solidFill>
                          <a:latin typeface="+mn-lt"/>
                          <a:cs typeface="Posterama" panose="020B0504020200020000" pitchFamily="34" charset="0"/>
                        </a:rPr>
                        <a:t>Inference</a:t>
                      </a:r>
                    </a:p>
                  </a:txBody>
                  <a:tcPr anchor="ctr"/>
                </a:tc>
                <a:tc>
                  <a:txBody>
                    <a:bodyPr/>
                    <a:lstStyle/>
                    <a:p>
                      <a:pPr algn="ctr"/>
                      <a:r>
                        <a:rPr lang="en-US" b="0" i="0" dirty="0">
                          <a:solidFill>
                            <a:schemeClr val="accent6"/>
                          </a:solidFill>
                          <a:latin typeface="+mn-lt"/>
                          <a:cs typeface="Posterama" panose="020B0504020200020000" pitchFamily="34" charset="0"/>
                        </a:rPr>
                        <a:t>Conclusion</a:t>
                      </a:r>
                    </a:p>
                  </a:txBody>
                  <a:tcPr anchor="ctr"/>
                </a:tc>
                <a:extLst>
                  <a:ext uri="{0D108BD9-81ED-4DB2-BD59-A6C34878D82A}">
                    <a16:rowId xmlns:a16="http://schemas.microsoft.com/office/drawing/2014/main" val="704343578"/>
                  </a:ext>
                </a:extLst>
              </a:tr>
              <a:tr h="2988320">
                <a:tc>
                  <a:txBody>
                    <a:bodyPr/>
                    <a:lstStyle/>
                    <a:p>
                      <a:pPr algn="ctr"/>
                      <a:r>
                        <a:rPr lang="en-US" sz="1600" b="0" dirty="0">
                          <a:solidFill>
                            <a:schemeClr val="accent6"/>
                          </a:solidFill>
                        </a:rPr>
                        <a:t>Quantitative Analysis of Global Terrorist Attacks Based on the Global Terrorism Database</a:t>
                      </a:r>
                    </a:p>
                    <a:p>
                      <a:pPr algn="l"/>
                      <a:endParaRPr lang="en-US" sz="1600" b="0" dirty="0">
                        <a:solidFill>
                          <a:schemeClr val="accent6"/>
                        </a:solidFill>
                      </a:endParaRPr>
                    </a:p>
                    <a:p>
                      <a:pPr algn="ctr"/>
                      <a:r>
                        <a:rPr lang="en-US" sz="1600" b="0" dirty="0">
                          <a:solidFill>
                            <a:schemeClr val="accent6"/>
                          </a:solidFill>
                        </a:rPr>
                        <a:t>Tim Berners-Lee 2021</a:t>
                      </a:r>
                      <a:endParaRPr lang="en-US" sz="1600" b="0" i="0" dirty="0">
                        <a:solidFill>
                          <a:schemeClr val="accent6"/>
                        </a:solidFill>
                        <a:latin typeface="+mn-lt"/>
                        <a:cs typeface="Posterama" panose="020B0504020200020000" pitchFamily="34" charset="0"/>
                      </a:endParaRPr>
                    </a:p>
                  </a:txBody>
                  <a:tcPr anchor="ctr"/>
                </a:tc>
                <a:tc>
                  <a:txBody>
                    <a:bodyPr/>
                    <a:lstStyle/>
                    <a:p>
                      <a:pPr algn="ctr"/>
                      <a:r>
                        <a:rPr lang="en-US" sz="1600" b="0" i="0" dirty="0">
                          <a:solidFill>
                            <a:schemeClr val="accent6"/>
                          </a:solidFill>
                          <a:latin typeface="Posterama" panose="020B0504020200020000" pitchFamily="34" charset="0"/>
                          <a:cs typeface="Posterama" panose="020B0504020200020000" pitchFamily="34" charset="0"/>
                        </a:rPr>
                        <a:t>The </a:t>
                      </a:r>
                    </a:p>
                    <a:p>
                      <a:pPr algn="ctr"/>
                      <a:r>
                        <a:rPr lang="en-US" sz="1600" b="0" i="0" dirty="0">
                          <a:solidFill>
                            <a:schemeClr val="accent6"/>
                          </a:solidFill>
                          <a:latin typeface="Posterama" panose="020B0504020200020000" pitchFamily="34" charset="0"/>
                          <a:cs typeface="Posterama" panose="020B0504020200020000" pitchFamily="34" charset="0"/>
                        </a:rPr>
                        <a:t>grading standards for terrorist </a:t>
                      </a:r>
                    </a:p>
                    <a:p>
                      <a:pPr algn="ctr"/>
                      <a:r>
                        <a:rPr lang="en-US" sz="1600" b="0" i="0" dirty="0">
                          <a:solidFill>
                            <a:schemeClr val="accent6"/>
                          </a:solidFill>
                          <a:latin typeface="Posterama" panose="020B0504020200020000" pitchFamily="34" charset="0"/>
                          <a:cs typeface="Posterama" panose="020B0504020200020000" pitchFamily="34" charset="0"/>
                        </a:rPr>
                        <a:t>attacks were classified into </a:t>
                      </a:r>
                    </a:p>
                    <a:p>
                      <a:pPr algn="ctr"/>
                      <a:r>
                        <a:rPr lang="en-US" sz="1600" b="0" i="0" dirty="0">
                          <a:solidFill>
                            <a:schemeClr val="accent6"/>
                          </a:solidFill>
                          <a:latin typeface="Posterama" panose="020B0504020200020000" pitchFamily="34" charset="0"/>
                          <a:cs typeface="Posterama" panose="020B0504020200020000" pitchFamily="34" charset="0"/>
                        </a:rPr>
                        <a:t>five levels based on the </a:t>
                      </a:r>
                    </a:p>
                    <a:p>
                      <a:pPr algn="ctr"/>
                      <a:r>
                        <a:rPr lang="en-US" sz="1600" b="0" i="0" dirty="0">
                          <a:solidFill>
                            <a:schemeClr val="accent6"/>
                          </a:solidFill>
                          <a:latin typeface="Posterama" panose="020B0504020200020000" pitchFamily="34" charset="0"/>
                          <a:cs typeface="Posterama" panose="020B0504020200020000" pitchFamily="34" charset="0"/>
                        </a:rPr>
                        <a:t>degree of hazard, and the top </a:t>
                      </a:r>
                    </a:p>
                    <a:p>
                      <a:pPr algn="ctr"/>
                      <a:r>
                        <a:rPr lang="en-US" sz="1600" b="0" i="0" dirty="0">
                          <a:solidFill>
                            <a:schemeClr val="accent6"/>
                          </a:solidFill>
                          <a:latin typeface="Posterama" panose="020B0504020200020000" pitchFamily="34" charset="0"/>
                          <a:cs typeface="Posterama" panose="020B0504020200020000" pitchFamily="34" charset="0"/>
                        </a:rPr>
                        <a:t>ten terrorist attacks with the </a:t>
                      </a:r>
                    </a:p>
                    <a:p>
                      <a:pPr algn="ctr"/>
                      <a:r>
                        <a:rPr lang="en-US" sz="1600" b="0" i="0" dirty="0">
                          <a:solidFill>
                            <a:schemeClr val="accent6"/>
                          </a:solidFill>
                          <a:latin typeface="Posterama" panose="020B0504020200020000" pitchFamily="34" charset="0"/>
                          <a:cs typeface="Posterama" panose="020B0504020200020000" pitchFamily="34" charset="0"/>
                        </a:rPr>
                        <a:t>highest degree of hazard in </a:t>
                      </a:r>
                    </a:p>
                    <a:p>
                      <a:pPr algn="ctr"/>
                      <a:r>
                        <a:rPr lang="en-US" sz="1600" b="0" i="0" dirty="0">
                          <a:solidFill>
                            <a:schemeClr val="accent6"/>
                          </a:solidFill>
                          <a:latin typeface="Posterama" panose="020B0504020200020000" pitchFamily="34" charset="0"/>
                          <a:cs typeface="Posterama" panose="020B0504020200020000" pitchFamily="34" charset="0"/>
                        </a:rPr>
                        <a:t>the past two decades were </a:t>
                      </a:r>
                    </a:p>
                    <a:p>
                      <a:pPr algn="ctr"/>
                      <a:r>
                        <a:rPr lang="en-US" sz="1600" b="0" i="0" dirty="0">
                          <a:solidFill>
                            <a:schemeClr val="accent6"/>
                          </a:solidFill>
                          <a:latin typeface="Posterama" panose="020B0504020200020000" pitchFamily="34" charset="0"/>
                          <a:cs typeface="Posterama" panose="020B0504020200020000" pitchFamily="34" charset="0"/>
                        </a:rPr>
                        <a:t>listed.</a:t>
                      </a:r>
                    </a:p>
                  </a:txBody>
                  <a:tcPr anchor="ctr"/>
                </a:tc>
                <a:tc>
                  <a:txBody>
                    <a:bodyPr/>
                    <a:lstStyle/>
                    <a:p>
                      <a:pPr algn="ctr"/>
                      <a:r>
                        <a:rPr lang="en-US" sz="1600" dirty="0"/>
                        <a:t>The study analyzed the spatiotemporal evolution of terrorist attacks in the past three years and predicted that the Middle East, Southeast Asia, Central Asia, and Africa will be the regions most seriously affected by future global terrorist events. </a:t>
                      </a:r>
                      <a:endParaRPr lang="en-US" sz="1600"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322234691"/>
                  </a:ext>
                </a:extLst>
              </a:tr>
            </a:tbl>
          </a:graphicData>
        </a:graphic>
      </p:graphicFrame>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a:xfrm>
            <a:off x="484632" y="6217920"/>
            <a:ext cx="4876262" cy="365125"/>
          </a:xfrm>
        </p:spPr>
        <p:txBody>
          <a:bodyPr/>
          <a:lstStyle/>
          <a:p>
            <a:r>
              <a:rPr lang="en-US" dirty="0"/>
              <a:t>TERRORISM VULNERABILITY DATA VISUALIZATION FOR INDIAN STATES</a:t>
            </a:r>
          </a:p>
          <a:p>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spTree>
    <p:extLst>
      <p:ext uri="{BB962C8B-B14F-4D97-AF65-F5344CB8AC3E}">
        <p14:creationId xmlns:p14="http://schemas.microsoft.com/office/powerpoint/2010/main" val="1246021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LITERATURE SURVEY</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3973614503"/>
              </p:ext>
            </p:extLst>
          </p:nvPr>
        </p:nvGraphicFramePr>
        <p:xfrm>
          <a:off x="581025" y="1614488"/>
          <a:ext cx="10889796" cy="3728477"/>
        </p:xfrm>
        <a:graphic>
          <a:graphicData uri="http://schemas.openxmlformats.org/drawingml/2006/table">
            <a:tbl>
              <a:tblPr firstRow="1" bandRow="1">
                <a:tableStyleId>{C4B1156A-380E-4F78-BDF5-A606A8083BF9}</a:tableStyleId>
              </a:tblPr>
              <a:tblGrid>
                <a:gridCol w="3629932">
                  <a:extLst>
                    <a:ext uri="{9D8B030D-6E8A-4147-A177-3AD203B41FA5}">
                      <a16:colId xmlns:a16="http://schemas.microsoft.com/office/drawing/2014/main" val="1457000769"/>
                    </a:ext>
                  </a:extLst>
                </a:gridCol>
                <a:gridCol w="3629932">
                  <a:extLst>
                    <a:ext uri="{9D8B030D-6E8A-4147-A177-3AD203B41FA5}">
                      <a16:colId xmlns:a16="http://schemas.microsoft.com/office/drawing/2014/main" val="1939741220"/>
                    </a:ext>
                  </a:extLst>
                </a:gridCol>
                <a:gridCol w="3629932">
                  <a:extLst>
                    <a:ext uri="{9D8B030D-6E8A-4147-A177-3AD203B41FA5}">
                      <a16:colId xmlns:a16="http://schemas.microsoft.com/office/drawing/2014/main" val="1728182267"/>
                    </a:ext>
                  </a:extLst>
                </a:gridCol>
              </a:tblGrid>
              <a:tr h="707371">
                <a:tc>
                  <a:txBody>
                    <a:bodyPr/>
                    <a:lstStyle/>
                    <a:p>
                      <a:pPr algn="ctr"/>
                      <a:r>
                        <a:rPr lang="en-US" sz="1800" b="0" kern="1200" dirty="0">
                          <a:solidFill>
                            <a:schemeClr val="accent6"/>
                          </a:solidFill>
                          <a:latin typeface="+mn-lt"/>
                          <a:ea typeface="+mn-ea"/>
                          <a:cs typeface="+mn-cs"/>
                        </a:rPr>
                        <a:t>Title of the paper</a:t>
                      </a:r>
                    </a:p>
                  </a:txBody>
                  <a:tcPr anchor="ctr"/>
                </a:tc>
                <a:tc>
                  <a:txBody>
                    <a:bodyPr/>
                    <a:lstStyle/>
                    <a:p>
                      <a:pPr algn="ctr"/>
                      <a:r>
                        <a:rPr lang="en-US" b="0" i="0" dirty="0">
                          <a:solidFill>
                            <a:schemeClr val="accent6"/>
                          </a:solidFill>
                          <a:latin typeface="+mn-lt"/>
                          <a:cs typeface="Posterama" panose="020B0504020200020000" pitchFamily="34" charset="0"/>
                        </a:rPr>
                        <a:t>Inference</a:t>
                      </a:r>
                    </a:p>
                  </a:txBody>
                  <a:tcPr anchor="ctr"/>
                </a:tc>
                <a:tc>
                  <a:txBody>
                    <a:bodyPr/>
                    <a:lstStyle/>
                    <a:p>
                      <a:pPr algn="ctr"/>
                      <a:r>
                        <a:rPr lang="en-US" b="0" i="0" dirty="0">
                          <a:solidFill>
                            <a:schemeClr val="accent6"/>
                          </a:solidFill>
                          <a:latin typeface="+mn-lt"/>
                          <a:cs typeface="Posterama" panose="020B0504020200020000" pitchFamily="34" charset="0"/>
                        </a:rPr>
                        <a:t>Conclusion</a:t>
                      </a:r>
                    </a:p>
                  </a:txBody>
                  <a:tcPr anchor="ctr"/>
                </a:tc>
                <a:extLst>
                  <a:ext uri="{0D108BD9-81ED-4DB2-BD59-A6C34878D82A}">
                    <a16:rowId xmlns:a16="http://schemas.microsoft.com/office/drawing/2014/main" val="704343578"/>
                  </a:ext>
                </a:extLst>
              </a:tr>
              <a:tr h="3021106">
                <a:tc>
                  <a:txBody>
                    <a:bodyPr/>
                    <a:lstStyle/>
                    <a:p>
                      <a:pPr algn="ctr"/>
                      <a:r>
                        <a:rPr lang="en-US" sz="1600" b="0" i="0" dirty="0">
                          <a:solidFill>
                            <a:schemeClr val="accent6"/>
                          </a:solidFill>
                          <a:latin typeface="+mn-lt"/>
                          <a:cs typeface="Posterama" panose="020B0504020200020000" pitchFamily="34" charset="0"/>
                        </a:rPr>
                        <a:t>Crime Belt Monitoring via Data Visualization: A Case Study of Folium</a:t>
                      </a:r>
                    </a:p>
                    <a:p>
                      <a:pPr algn="ctr"/>
                      <a:endParaRPr lang="en-US" sz="1600" b="0" i="0" dirty="0">
                        <a:solidFill>
                          <a:schemeClr val="accent6"/>
                        </a:solidFill>
                        <a:latin typeface="+mn-lt"/>
                        <a:cs typeface="Posterama" panose="020B0504020200020000" pitchFamily="34" charset="0"/>
                      </a:endParaRPr>
                    </a:p>
                    <a:p>
                      <a:pPr algn="ctr"/>
                      <a:r>
                        <a:rPr lang="en-US" sz="1600" b="0" i="0" dirty="0">
                          <a:solidFill>
                            <a:schemeClr val="accent6"/>
                          </a:solidFill>
                          <a:latin typeface="+mn-lt"/>
                          <a:cs typeface="Posterama" panose="020B0504020200020000" pitchFamily="34" charset="0"/>
                        </a:rPr>
                        <a:t>Sunday Adeola Ajagbe, Matthew Abiola Oladipupo, Emmanuel O. Balogun, 2020</a:t>
                      </a:r>
                    </a:p>
                  </a:txBody>
                  <a:tcPr anchor="ctr"/>
                </a:tc>
                <a:tc>
                  <a:txBody>
                    <a:bodyPr/>
                    <a:lstStyle/>
                    <a:p>
                      <a:pPr algn="ctr"/>
                      <a:r>
                        <a:rPr lang="en-US" sz="1600" b="0" i="0" dirty="0">
                          <a:solidFill>
                            <a:schemeClr val="accent6"/>
                          </a:solidFill>
                          <a:latin typeface="Posterama" panose="020B0504020200020000" pitchFamily="34" charset="0"/>
                          <a:cs typeface="Posterama" panose="020B0504020200020000" pitchFamily="34" charset="0"/>
                        </a:rPr>
                        <a:t>The paper provides a step-by-step guide on how to use Folium to create a crime belt monitoring system, which includes importing the necessary libraries, setting up the map, and displaying crime data. It also shows how to create heat-maps and choropleth maps using Folium, which can help identify areas with high crime rates.</a:t>
                      </a:r>
                    </a:p>
                  </a:txBody>
                  <a:tcPr anchor="ctr"/>
                </a:tc>
                <a:tc>
                  <a:txBody>
                    <a:bodyPr/>
                    <a:lstStyle/>
                    <a:p>
                      <a:pPr algn="ctr"/>
                      <a:r>
                        <a:rPr lang="en-US" sz="1600" dirty="0"/>
                        <a:t>The study demonstrates the effectiveness of data visualization tools in analyzing and communicating complex data, with the potential to improve decision making and increase situational awareness for law enforcement and security agencies.</a:t>
                      </a:r>
                      <a:endParaRPr lang="en-US" sz="1600"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322234691"/>
                  </a:ext>
                </a:extLst>
              </a:tr>
            </a:tbl>
          </a:graphicData>
        </a:graphic>
      </p:graphicFrame>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a:xfrm>
            <a:off x="484631" y="6217920"/>
            <a:ext cx="5163133" cy="365125"/>
          </a:xfrm>
        </p:spPr>
        <p:txBody>
          <a:bodyPr/>
          <a:lstStyle/>
          <a:p>
            <a:r>
              <a:rPr lang="en-US" dirty="0"/>
              <a:t>TERRORISM VULNERABILITY DATA VISUALIZATION FOR INDIAN STATES</a:t>
            </a:r>
          </a:p>
          <a:p>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Tree>
    <p:extLst>
      <p:ext uri="{BB962C8B-B14F-4D97-AF65-F5344CB8AC3E}">
        <p14:creationId xmlns:p14="http://schemas.microsoft.com/office/powerpoint/2010/main" val="1603387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LITERATURE SURVEY</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2241718769"/>
              </p:ext>
            </p:extLst>
          </p:nvPr>
        </p:nvGraphicFramePr>
        <p:xfrm>
          <a:off x="581025" y="1614488"/>
          <a:ext cx="10889796" cy="3728477"/>
        </p:xfrm>
        <a:graphic>
          <a:graphicData uri="http://schemas.openxmlformats.org/drawingml/2006/table">
            <a:tbl>
              <a:tblPr firstRow="1" bandRow="1">
                <a:tableStyleId>{C4B1156A-380E-4F78-BDF5-A606A8083BF9}</a:tableStyleId>
              </a:tblPr>
              <a:tblGrid>
                <a:gridCol w="3629932">
                  <a:extLst>
                    <a:ext uri="{9D8B030D-6E8A-4147-A177-3AD203B41FA5}">
                      <a16:colId xmlns:a16="http://schemas.microsoft.com/office/drawing/2014/main" val="1457000769"/>
                    </a:ext>
                  </a:extLst>
                </a:gridCol>
                <a:gridCol w="3629932">
                  <a:extLst>
                    <a:ext uri="{9D8B030D-6E8A-4147-A177-3AD203B41FA5}">
                      <a16:colId xmlns:a16="http://schemas.microsoft.com/office/drawing/2014/main" val="1939741220"/>
                    </a:ext>
                  </a:extLst>
                </a:gridCol>
                <a:gridCol w="3629932">
                  <a:extLst>
                    <a:ext uri="{9D8B030D-6E8A-4147-A177-3AD203B41FA5}">
                      <a16:colId xmlns:a16="http://schemas.microsoft.com/office/drawing/2014/main" val="1728182267"/>
                    </a:ext>
                  </a:extLst>
                </a:gridCol>
              </a:tblGrid>
              <a:tr h="743230">
                <a:tc>
                  <a:txBody>
                    <a:bodyPr/>
                    <a:lstStyle/>
                    <a:p>
                      <a:pPr algn="ctr"/>
                      <a:r>
                        <a:rPr lang="en-US" sz="1800" b="0" kern="1200" dirty="0">
                          <a:solidFill>
                            <a:schemeClr val="accent6"/>
                          </a:solidFill>
                          <a:latin typeface="+mn-lt"/>
                          <a:ea typeface="+mn-ea"/>
                          <a:cs typeface="+mn-cs"/>
                        </a:rPr>
                        <a:t>Title of the paper</a:t>
                      </a:r>
                    </a:p>
                  </a:txBody>
                  <a:tcPr anchor="ctr"/>
                </a:tc>
                <a:tc>
                  <a:txBody>
                    <a:bodyPr/>
                    <a:lstStyle/>
                    <a:p>
                      <a:pPr algn="ctr"/>
                      <a:r>
                        <a:rPr lang="en-US" b="0" i="0" dirty="0">
                          <a:solidFill>
                            <a:schemeClr val="accent6"/>
                          </a:solidFill>
                          <a:latin typeface="+mn-lt"/>
                          <a:cs typeface="Posterama" panose="020B0504020200020000" pitchFamily="34" charset="0"/>
                        </a:rPr>
                        <a:t>Inference</a:t>
                      </a:r>
                    </a:p>
                  </a:txBody>
                  <a:tcPr anchor="ctr"/>
                </a:tc>
                <a:tc>
                  <a:txBody>
                    <a:bodyPr/>
                    <a:lstStyle/>
                    <a:p>
                      <a:pPr algn="ctr"/>
                      <a:r>
                        <a:rPr lang="en-US" b="0" i="0" dirty="0">
                          <a:solidFill>
                            <a:schemeClr val="accent6"/>
                          </a:solidFill>
                          <a:latin typeface="+mn-lt"/>
                          <a:cs typeface="Posterama" panose="020B0504020200020000" pitchFamily="34" charset="0"/>
                        </a:rPr>
                        <a:t>Conclusion</a:t>
                      </a:r>
                    </a:p>
                  </a:txBody>
                  <a:tcPr anchor="ctr"/>
                </a:tc>
                <a:extLst>
                  <a:ext uri="{0D108BD9-81ED-4DB2-BD59-A6C34878D82A}">
                    <a16:rowId xmlns:a16="http://schemas.microsoft.com/office/drawing/2014/main" val="704343578"/>
                  </a:ext>
                </a:extLst>
              </a:tr>
              <a:tr h="2985247">
                <a:tc>
                  <a:txBody>
                    <a:bodyPr/>
                    <a:lstStyle/>
                    <a:p>
                      <a:pPr algn="ctr"/>
                      <a:r>
                        <a:rPr lang="en-US" sz="1600" b="0" dirty="0">
                          <a:solidFill>
                            <a:schemeClr val="accent6"/>
                          </a:solidFill>
                        </a:rPr>
                        <a:t>Activation Functions: Dive into an optimal activation function</a:t>
                      </a:r>
                    </a:p>
                    <a:p>
                      <a:pPr algn="ctr"/>
                      <a:endParaRPr lang="en-US" sz="1600" b="0" dirty="0">
                        <a:solidFill>
                          <a:schemeClr val="accent6"/>
                        </a:solidFill>
                      </a:endParaRPr>
                    </a:p>
                    <a:p>
                      <a:pPr algn="ctr"/>
                      <a:r>
                        <a:rPr lang="en-US" sz="1600" b="0" dirty="0">
                          <a:solidFill>
                            <a:schemeClr val="accent6"/>
                          </a:solidFill>
                        </a:rPr>
                        <a:t>Vipul Bansal, 2022</a:t>
                      </a:r>
                      <a:endParaRPr lang="en-US" sz="1600" b="0" i="0" dirty="0">
                        <a:solidFill>
                          <a:schemeClr val="accent6"/>
                        </a:solidFill>
                        <a:latin typeface="+mn-lt"/>
                        <a:cs typeface="Posterama" panose="020B0504020200020000" pitchFamily="34" charset="0"/>
                      </a:endParaRPr>
                    </a:p>
                  </a:txBody>
                  <a:tcPr anchor="ctr"/>
                </a:tc>
                <a:tc>
                  <a:txBody>
                    <a:bodyPr/>
                    <a:lstStyle/>
                    <a:p>
                      <a:pPr algn="ctr"/>
                      <a:r>
                        <a:rPr lang="en-US" sz="1600" dirty="0"/>
                        <a:t>This survey explores the importance of activation functions in neural networks and evaluates the performance of various activation functions in terms of training speed and accuracy. </a:t>
                      </a:r>
                      <a:endParaRPr lang="en-US" sz="1600"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sz="1600" dirty="0"/>
                        <a:t>The results indicate that the choice of activation function can significantly impact the performance of a neural network and that certain functions are better suited for specific tasks.</a:t>
                      </a:r>
                      <a:endParaRPr lang="en-US" sz="1600"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322234691"/>
                  </a:ext>
                </a:extLst>
              </a:tr>
            </a:tbl>
          </a:graphicData>
        </a:graphic>
      </p:graphicFrame>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a:xfrm>
            <a:off x="484631" y="6217920"/>
            <a:ext cx="4885227" cy="365125"/>
          </a:xfrm>
        </p:spPr>
        <p:txBody>
          <a:bodyPr/>
          <a:lstStyle/>
          <a:p>
            <a:r>
              <a:rPr lang="en-US" dirty="0"/>
              <a:t>TERRORISM VULNERABILITY DATA VISUALIZATION FOR INDIAN STATES</a:t>
            </a:r>
          </a:p>
          <a:p>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spTree>
    <p:extLst>
      <p:ext uri="{BB962C8B-B14F-4D97-AF65-F5344CB8AC3E}">
        <p14:creationId xmlns:p14="http://schemas.microsoft.com/office/powerpoint/2010/main" val="844469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620700" y="263873"/>
            <a:ext cx="3505201" cy="1057221"/>
          </a:xfrm>
        </p:spPr>
        <p:txBody>
          <a:bodyPr/>
          <a:lstStyle/>
          <a:p>
            <a:r>
              <a:rPr lang="en-US" dirty="0"/>
              <a:t>PROBLEM STATEMENT</a:t>
            </a:r>
            <a:br>
              <a:rPr lang="en-US" dirty="0"/>
            </a:br>
            <a:endParaRPr lang="en-US" dirty="0"/>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5145740" y="1425384"/>
            <a:ext cx="6813173" cy="3334875"/>
          </a:xfrm>
        </p:spPr>
        <p:txBody>
          <a:bodyPr/>
          <a:lstStyle/>
          <a:p>
            <a:pPr algn="just"/>
            <a:r>
              <a:rPr lang="en-US" dirty="0">
                <a:solidFill>
                  <a:schemeClr val="tx1"/>
                </a:solidFill>
              </a:rPr>
              <a:t>Terrorism is a significant threat in India, and the country has experienced numerous terrorist attacks in the past. To prevent future attacks, it is essential to have an accurate and reliable terrorism vulnerability prediction model that can identify the states at the highest risk of terrorist attacks. The model can be built using a data-driven approach, leveraging various indicators such as historical terrorist activities, and security infrastructure all contained in the “Global Terrorism Database”.</a:t>
            </a:r>
          </a:p>
          <a:p>
            <a:pPr algn="just"/>
            <a:r>
              <a:rPr lang="en-US" dirty="0">
                <a:solidFill>
                  <a:schemeClr val="tx1"/>
                </a:solidFill>
              </a:rPr>
              <a:t>To develop an effective terrorism vulnerability prediction model for Indian states, it is necessary to analyze and process a massive amount of data using advanced analytical techniques such as machine learning algorithms. It should identify the key factors that influence vulnerability and use these factors to develop a predictive model. The model should be validated against historical data and refined as new data becomes available to ensure its accuracy.</a:t>
            </a:r>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a:xfrm>
            <a:off x="484632" y="6217920"/>
            <a:ext cx="4921086" cy="365125"/>
          </a:xfrm>
        </p:spPr>
        <p:txBody>
          <a:bodyPr/>
          <a:lstStyle/>
          <a:p>
            <a:r>
              <a:rPr lang="en-US" dirty="0"/>
              <a:t>TERRORISM VULNERABILITY DATA VISUALIZATION FOR INDIAN STATES</a:t>
            </a:r>
          </a:p>
          <a:p>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8</a:t>
            </a:fld>
            <a:endParaRPr lang="en-US" altLang="zh-CN" noProof="0" dirty="0"/>
          </a:p>
        </p:txBody>
      </p:sp>
    </p:spTree>
    <p:extLst>
      <p:ext uri="{BB962C8B-B14F-4D97-AF65-F5344CB8AC3E}">
        <p14:creationId xmlns:p14="http://schemas.microsoft.com/office/powerpoint/2010/main" val="32955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392130" y="174037"/>
            <a:ext cx="6599429" cy="651530"/>
          </a:xfrm>
        </p:spPr>
        <p:txBody>
          <a:bodyPr/>
          <a:lstStyle/>
          <a:p>
            <a:r>
              <a:rPr lang="en-US" sz="2700" dirty="0"/>
              <a:t>OBJECTIVES</a:t>
            </a:r>
          </a:p>
        </p:txBody>
      </p:sp>
      <p:pic>
        <p:nvPicPr>
          <p:cNvPr id="26" name="图片占位符 25">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a:src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392130" y="987339"/>
            <a:ext cx="2773460" cy="382338"/>
          </a:xfrm>
        </p:spPr>
        <p:txBody>
          <a:bodyPr/>
          <a:lstStyle/>
          <a:p>
            <a:r>
              <a:rPr lang="en-IN" dirty="0"/>
              <a:t>Identifying high-risk areas</a:t>
            </a:r>
            <a:endParaRPr lang="en-US" dirty="0"/>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430962" y="1531449"/>
            <a:ext cx="2823755" cy="1727103"/>
          </a:xfrm>
        </p:spPr>
        <p:txBody>
          <a:bodyPr/>
          <a:lstStyle/>
          <a:p>
            <a:pPr algn="just"/>
            <a:r>
              <a:rPr lang="en-US" dirty="0"/>
              <a:t>The model could be used to identify regions within each Indian state that are most susceptible to terrorist activities. This would help security agencies prioritize their resources and take pre-emptive measures to prevent attacks.</a:t>
            </a:r>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691844" y="987339"/>
            <a:ext cx="3012438" cy="382338"/>
          </a:xfrm>
        </p:spPr>
        <p:txBody>
          <a:bodyPr/>
          <a:lstStyle/>
          <a:p>
            <a:r>
              <a:rPr lang="en-IN" dirty="0"/>
              <a:t>Assessing potential targets</a:t>
            </a:r>
            <a:endParaRPr lang="en-US" dirty="0"/>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a:xfrm>
            <a:off x="7786185" y="1515295"/>
            <a:ext cx="2823755" cy="1727103"/>
          </a:xfrm>
        </p:spPr>
        <p:txBody>
          <a:bodyPr/>
          <a:lstStyle/>
          <a:p>
            <a:pPr algn="just"/>
            <a:r>
              <a:rPr lang="en-US" dirty="0"/>
              <a:t>The model could also be used to assess the vulnerability of different types of targets, such as public transportation, government buildings, or tourist attractions, and help security agencies take preventive measures to protect these sites. </a:t>
            </a: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9</a:t>
            </a:fld>
            <a:endParaRPr lang="en-US" altLang="zh-CN" dirty="0"/>
          </a:p>
        </p:txBody>
      </p:sp>
      <p:sp>
        <p:nvSpPr>
          <p:cNvPr id="2" name="Text Placeholder 36">
            <a:extLst>
              <a:ext uri="{FF2B5EF4-FFF2-40B4-BE49-F238E27FC236}">
                <a16:creationId xmlns:a16="http://schemas.microsoft.com/office/drawing/2014/main" id="{F81F33D2-B94F-9439-F50C-955593BF1F25}"/>
              </a:ext>
            </a:extLst>
          </p:cNvPr>
          <p:cNvSpPr txBox="1">
            <a:spLocks/>
          </p:cNvSpPr>
          <p:nvPr/>
        </p:nvSpPr>
        <p:spPr>
          <a:xfrm>
            <a:off x="4430962" y="3368459"/>
            <a:ext cx="2773460" cy="382338"/>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Predicting future threats</a:t>
            </a:r>
            <a:endParaRPr lang="en-US" dirty="0"/>
          </a:p>
        </p:txBody>
      </p:sp>
      <p:sp>
        <p:nvSpPr>
          <p:cNvPr id="3" name="Text Placeholder 42">
            <a:extLst>
              <a:ext uri="{FF2B5EF4-FFF2-40B4-BE49-F238E27FC236}">
                <a16:creationId xmlns:a16="http://schemas.microsoft.com/office/drawing/2014/main" id="{E07A423C-AD6A-2567-6A0F-C23C51E19D33}"/>
              </a:ext>
            </a:extLst>
          </p:cNvPr>
          <p:cNvSpPr txBox="1">
            <a:spLocks/>
          </p:cNvSpPr>
          <p:nvPr/>
        </p:nvSpPr>
        <p:spPr>
          <a:xfrm>
            <a:off x="4366982" y="3957333"/>
            <a:ext cx="2823755" cy="1727103"/>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By analyzing patterns and trends of past terrorist attacks, the model could help predict potential future threats and provide early warning to security agencies. </a:t>
            </a:r>
          </a:p>
        </p:txBody>
      </p:sp>
      <p:sp>
        <p:nvSpPr>
          <p:cNvPr id="4" name="Text Placeholder 34">
            <a:extLst>
              <a:ext uri="{FF2B5EF4-FFF2-40B4-BE49-F238E27FC236}">
                <a16:creationId xmlns:a16="http://schemas.microsoft.com/office/drawing/2014/main" id="{E70DB6B4-A698-5F24-C119-66E3BB3A6305}"/>
              </a:ext>
            </a:extLst>
          </p:cNvPr>
          <p:cNvSpPr txBox="1">
            <a:spLocks/>
          </p:cNvSpPr>
          <p:nvPr/>
        </p:nvSpPr>
        <p:spPr>
          <a:xfrm>
            <a:off x="7691844" y="3429000"/>
            <a:ext cx="3012438" cy="636578"/>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Developing effective counter-terrorism strategies</a:t>
            </a:r>
            <a:endParaRPr lang="en-US" dirty="0"/>
          </a:p>
        </p:txBody>
      </p:sp>
      <p:sp>
        <p:nvSpPr>
          <p:cNvPr id="6" name="Text Placeholder 43">
            <a:extLst>
              <a:ext uri="{FF2B5EF4-FFF2-40B4-BE49-F238E27FC236}">
                <a16:creationId xmlns:a16="http://schemas.microsoft.com/office/drawing/2014/main" id="{B0635057-C1F3-27C5-ED3F-B7E0C52E6DB8}"/>
              </a:ext>
            </a:extLst>
          </p:cNvPr>
          <p:cNvSpPr txBox="1">
            <a:spLocks/>
          </p:cNvSpPr>
          <p:nvPr/>
        </p:nvSpPr>
        <p:spPr>
          <a:xfrm>
            <a:off x="7786184" y="4143558"/>
            <a:ext cx="2823755" cy="1727103"/>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The insights from the model could be used to develop effective counter-terrorism strategies, including increasing surveillance, intelligence gathering, and enhancing security measures. </a:t>
            </a:r>
          </a:p>
        </p:txBody>
      </p:sp>
    </p:spTree>
    <p:extLst>
      <p:ext uri="{BB962C8B-B14F-4D97-AF65-F5344CB8AC3E}">
        <p14:creationId xmlns:p14="http://schemas.microsoft.com/office/powerpoint/2010/main" val="4182148033"/>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F156100-9533-4411-B0C0-FA18F914F7B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1029</TotalTime>
  <Words>1535</Words>
  <Application>Microsoft Office PowerPoint</Application>
  <PresentationFormat>Widescreen</PresentationFormat>
  <Paragraphs>170</Paragraphs>
  <Slides>21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等线</vt:lpstr>
      <vt:lpstr>Abadi</vt:lpstr>
      <vt:lpstr>Arial</vt:lpstr>
      <vt:lpstr>Calibri</vt:lpstr>
      <vt:lpstr>Posterama</vt:lpstr>
      <vt:lpstr>Posterama Text Black</vt:lpstr>
      <vt:lpstr>Posterama Text SemiBold</vt:lpstr>
      <vt:lpstr>Office 主题​​</vt:lpstr>
      <vt:lpstr>TERRORISM VULNERABILITY DATA VISUALIZATION FOR INDIAN STATES</vt:lpstr>
      <vt:lpstr>Agenda</vt:lpstr>
      <vt:lpstr>Introduction</vt:lpstr>
      <vt:lpstr>Terrorism is a global threat that affects many countries, including India. The country has a long  history of dealing with terrorism, and various regions within the country are more vulnerable  to terrorist attacks than others. To better understand the scope of the problem and identify areas  that require more attention, it is important to have accurate and up-to-date data on the  vulnerability of Indian states to terrorism. In addition to helping policymakers and security agencies, data visualization can also be used  to educate the public about the threat of terrorism and the steps that can be taken to reduce the  risk of terrorist attacks. This can help to raise awareness and build support for counter-terrorism  efforts.</vt:lpstr>
      <vt:lpstr>LITERATURE SURVEY</vt:lpstr>
      <vt:lpstr>LITERATURE SURVEY</vt:lpstr>
      <vt:lpstr>LITERATURE SURVEY</vt:lpstr>
      <vt:lpstr>PROBLEM STATEMENT </vt:lpstr>
      <vt:lpstr>OBJECTIVES</vt:lpstr>
      <vt:lpstr>SYSTEM ARCHITECTURE</vt:lpstr>
      <vt:lpstr>HIGH LEVEL DESIGN</vt:lpstr>
      <vt:lpstr>MINIMUM HARDWARE REQUIREMENTS</vt:lpstr>
      <vt:lpstr>SOFTWARE REQUIREMENTS</vt:lpstr>
      <vt:lpstr>IMPLEMENTATION</vt:lpstr>
      <vt:lpstr>EXPECTED OUTCOMES</vt:lpstr>
      <vt:lpstr>PowerPoint Presentation</vt:lpstr>
      <vt:lpstr>PowerPoint Presentation</vt:lpstr>
      <vt:lpstr>PowerPoint Presentation</vt:lpstr>
      <vt:lpstr>CONCLUSION </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TERRORISM VULNERABILITY DATA VISUALIZATION FOR INDIAN STATES</dc:title>
  <dc:creator>ADITYA RANJAN</dc:creator>
  <cp:lastModifiedBy>ADITYA RANJAN</cp:lastModifiedBy>
  <cp:revision>11</cp:revision>
  <dcterms:created xsi:type="dcterms:W3CDTF">2023-02-16T14:13:53Z</dcterms:created>
  <dcterms:modified xsi:type="dcterms:W3CDTF">2023-07-07T20:50:26Z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